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337" r:id="rId3"/>
    <p:sldId id="267" r:id="rId4"/>
    <p:sldId id="308" r:id="rId5"/>
    <p:sldId id="303" r:id="rId6"/>
    <p:sldId id="304" r:id="rId7"/>
    <p:sldId id="305" r:id="rId8"/>
    <p:sldId id="306" r:id="rId9"/>
    <p:sldId id="307" r:id="rId10"/>
    <p:sldId id="358" r:id="rId11"/>
    <p:sldId id="359" r:id="rId12"/>
    <p:sldId id="340" r:id="rId13"/>
    <p:sldId id="341" r:id="rId14"/>
    <p:sldId id="354" r:id="rId15"/>
    <p:sldId id="365" r:id="rId16"/>
    <p:sldId id="357" r:id="rId17"/>
    <p:sldId id="366" r:id="rId18"/>
    <p:sldId id="373" r:id="rId19"/>
    <p:sldId id="367" r:id="rId20"/>
    <p:sldId id="369" r:id="rId21"/>
    <p:sldId id="351" r:id="rId22"/>
    <p:sldId id="348" r:id="rId23"/>
    <p:sldId id="349" r:id="rId24"/>
    <p:sldId id="315" r:id="rId25"/>
    <p:sldId id="321" r:id="rId26"/>
    <p:sldId id="323" r:id="rId27"/>
    <p:sldId id="355" r:id="rId28"/>
    <p:sldId id="332" r:id="rId29"/>
    <p:sldId id="324" r:id="rId30"/>
    <p:sldId id="325" r:id="rId31"/>
    <p:sldId id="326" r:id="rId32"/>
    <p:sldId id="327" r:id="rId33"/>
    <p:sldId id="322" r:id="rId34"/>
    <p:sldId id="360" r:id="rId35"/>
    <p:sldId id="361" r:id="rId36"/>
    <p:sldId id="362" r:id="rId37"/>
    <p:sldId id="363" r:id="rId38"/>
    <p:sldId id="364" r:id="rId39"/>
    <p:sldId id="336" r:id="rId40"/>
    <p:sldId id="376" r:id="rId41"/>
    <p:sldId id="374" r:id="rId42"/>
    <p:sldId id="375" r:id="rId43"/>
    <p:sldId id="371" r:id="rId44"/>
    <p:sldId id="291" r:id="rId45"/>
    <p:sldId id="294" r:id="rId46"/>
    <p:sldId id="286" r:id="rId47"/>
    <p:sldId id="350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1EBDB7-C954-4E35-AA0A-475B6CBAC6A5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88E97401-1E2D-42A8-9C29-22284192BEC4}">
      <dgm:prSet phldrT="[Text]"/>
      <dgm:spPr/>
      <dgm:t>
        <a:bodyPr/>
        <a:lstStyle/>
        <a:p>
          <a:r>
            <a:rPr lang="en-US" dirty="0" smtClean="0"/>
            <a:t>Phòng muỗi </a:t>
          </a:r>
          <a:r>
            <a:rPr lang="vi-VN" dirty="0" smtClean="0"/>
            <a:t>đ</a:t>
          </a:r>
          <a:r>
            <a:rPr lang="en-US" dirty="0" smtClean="0"/>
            <a:t>ốt</a:t>
          </a:r>
          <a:endParaRPr lang="en-US" dirty="0"/>
        </a:p>
      </dgm:t>
    </dgm:pt>
    <dgm:pt modelId="{A55F0E49-F67B-433E-8909-9DCD6B3B7FC7}" type="parTrans" cxnId="{CED4BB3E-C7AC-4BD6-803B-FEC04242C8DC}">
      <dgm:prSet/>
      <dgm:spPr/>
      <dgm:t>
        <a:bodyPr/>
        <a:lstStyle/>
        <a:p>
          <a:endParaRPr lang="en-US"/>
        </a:p>
      </dgm:t>
    </dgm:pt>
    <dgm:pt modelId="{3713B66E-6649-47AF-89BD-45B7293DB3E2}" type="sibTrans" cxnId="{CED4BB3E-C7AC-4BD6-803B-FEC04242C8DC}">
      <dgm:prSet/>
      <dgm:spPr/>
      <dgm:t>
        <a:bodyPr/>
        <a:lstStyle/>
        <a:p>
          <a:endParaRPr lang="en-US"/>
        </a:p>
      </dgm:t>
    </dgm:pt>
    <dgm:pt modelId="{D0D02C7F-ADBD-4DC2-AB72-135538B37F48}">
      <dgm:prSet phldrT="[Text]" custT="1"/>
      <dgm:spPr/>
      <dgm:t>
        <a:bodyPr/>
        <a:lstStyle/>
        <a:p>
          <a:r>
            <a:rPr lang="en-US" sz="2200" dirty="0" smtClean="0">
              <a:latin typeface="Arial" pitchFamily="34" charset="0"/>
              <a:cs typeface="Arial" pitchFamily="34" charset="0"/>
            </a:rPr>
            <a:t>Bảo vệ cá nhân</a:t>
          </a:r>
          <a:endParaRPr lang="en-US" sz="2200" dirty="0">
            <a:latin typeface="Arial" pitchFamily="34" charset="0"/>
            <a:cs typeface="Arial" pitchFamily="34" charset="0"/>
          </a:endParaRPr>
        </a:p>
      </dgm:t>
    </dgm:pt>
    <dgm:pt modelId="{DF7C3226-F04F-42F3-96BB-DE53538B090A}" type="parTrans" cxnId="{770CD8F8-AA39-4F48-8C33-3D88596F5EE5}">
      <dgm:prSet/>
      <dgm:spPr/>
      <dgm:t>
        <a:bodyPr/>
        <a:lstStyle/>
        <a:p>
          <a:endParaRPr lang="en-US"/>
        </a:p>
      </dgm:t>
    </dgm:pt>
    <dgm:pt modelId="{AD8AFB6A-1829-4807-A3AD-1387B3D3D7A5}" type="sibTrans" cxnId="{770CD8F8-AA39-4F48-8C33-3D88596F5EE5}">
      <dgm:prSet/>
      <dgm:spPr/>
      <dgm:t>
        <a:bodyPr/>
        <a:lstStyle/>
        <a:p>
          <a:endParaRPr lang="en-US"/>
        </a:p>
      </dgm:t>
    </dgm:pt>
    <dgm:pt modelId="{CA501D48-5C27-4462-AA21-9E6C4B8B4EBA}">
      <dgm:prSet phldrT="[Text]" custT="1"/>
      <dgm:spPr/>
      <dgm:t>
        <a:bodyPr/>
        <a:lstStyle/>
        <a:p>
          <a:r>
            <a:rPr lang="en-US" sz="2200" dirty="0" smtClean="0">
              <a:latin typeface="Arial" pitchFamily="34" charset="0"/>
              <a:cs typeface="Arial" pitchFamily="34" charset="0"/>
            </a:rPr>
            <a:t>Kem xua muỗi</a:t>
          </a:r>
          <a:r>
            <a:rPr lang="en-US" sz="2200" smtClean="0">
              <a:latin typeface="Arial" pitchFamily="34" charset="0"/>
              <a:cs typeface="Arial" pitchFamily="34" charset="0"/>
            </a:rPr>
            <a:t>,  nhang muỗi</a:t>
          </a:r>
          <a:endParaRPr lang="en-US" sz="2200" dirty="0">
            <a:latin typeface="Arial" pitchFamily="34" charset="0"/>
            <a:cs typeface="Arial" pitchFamily="34" charset="0"/>
          </a:endParaRPr>
        </a:p>
      </dgm:t>
    </dgm:pt>
    <dgm:pt modelId="{3DCA141F-561F-4DBA-A787-64B55664D9E7}" type="parTrans" cxnId="{D3B5D123-E786-4083-B468-D4B09837666B}">
      <dgm:prSet/>
      <dgm:spPr/>
      <dgm:t>
        <a:bodyPr/>
        <a:lstStyle/>
        <a:p>
          <a:endParaRPr lang="en-US"/>
        </a:p>
      </dgm:t>
    </dgm:pt>
    <dgm:pt modelId="{BD37C465-B8AA-4088-BDE5-E132ED1BFD1F}" type="sibTrans" cxnId="{D3B5D123-E786-4083-B468-D4B09837666B}">
      <dgm:prSet/>
      <dgm:spPr/>
      <dgm:t>
        <a:bodyPr/>
        <a:lstStyle/>
        <a:p>
          <a:endParaRPr lang="en-US"/>
        </a:p>
      </dgm:t>
    </dgm:pt>
    <dgm:pt modelId="{4FF14300-EFF2-4C0A-A80F-4F41D21B5D6D}">
      <dgm:prSet phldrT="[Text]"/>
      <dgm:spPr/>
      <dgm:t>
        <a:bodyPr/>
        <a:lstStyle/>
        <a:p>
          <a:r>
            <a:rPr lang="en-US" dirty="0" smtClean="0"/>
            <a:t>Diệt muỗi</a:t>
          </a:r>
          <a:endParaRPr lang="en-US" dirty="0"/>
        </a:p>
      </dgm:t>
    </dgm:pt>
    <dgm:pt modelId="{76F43B0E-A65B-446B-81AB-59B1CAA48CFD}" type="parTrans" cxnId="{98008BEC-E67C-4B59-B6BC-301E8BE78472}">
      <dgm:prSet/>
      <dgm:spPr/>
      <dgm:t>
        <a:bodyPr/>
        <a:lstStyle/>
        <a:p>
          <a:endParaRPr lang="en-US"/>
        </a:p>
      </dgm:t>
    </dgm:pt>
    <dgm:pt modelId="{48AEF207-B843-4876-A582-6A39EDC0DF81}" type="sibTrans" cxnId="{98008BEC-E67C-4B59-B6BC-301E8BE78472}">
      <dgm:prSet/>
      <dgm:spPr/>
      <dgm:t>
        <a:bodyPr/>
        <a:lstStyle/>
        <a:p>
          <a:endParaRPr lang="en-US"/>
        </a:p>
      </dgm:t>
    </dgm:pt>
    <dgm:pt modelId="{3EB53D45-E816-452B-B820-87CFE17CB374}">
      <dgm:prSet phldrT="[Text]"/>
      <dgm:spPr/>
      <dgm:t>
        <a:bodyPr/>
        <a:lstStyle/>
        <a:p>
          <a:r>
            <a:rPr lang="en-US" smtClean="0">
              <a:latin typeface="Arial" pitchFamily="34" charset="0"/>
              <a:cs typeface="Arial" pitchFamily="34" charset="0"/>
            </a:rPr>
            <a:t>Vợt điện 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70575987-0BB0-4BC4-BC4B-138356CB5903}" type="parTrans" cxnId="{72F16287-991E-4627-B855-686629AAE023}">
      <dgm:prSet/>
      <dgm:spPr/>
      <dgm:t>
        <a:bodyPr/>
        <a:lstStyle/>
        <a:p>
          <a:endParaRPr lang="en-US"/>
        </a:p>
      </dgm:t>
    </dgm:pt>
    <dgm:pt modelId="{876A748B-9C43-4425-806A-6CBBC71B7721}" type="sibTrans" cxnId="{72F16287-991E-4627-B855-686629AAE023}">
      <dgm:prSet/>
      <dgm:spPr/>
      <dgm:t>
        <a:bodyPr/>
        <a:lstStyle/>
        <a:p>
          <a:endParaRPr lang="en-US"/>
        </a:p>
      </dgm:t>
    </dgm:pt>
    <dgm:pt modelId="{FA64BEAF-2617-4E13-8504-FFE623F3D403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Bình xịt côn trùng gia dụng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7795BAD3-7CB3-4E9E-9A45-368F231790CE}" type="parTrans" cxnId="{86F57109-1E02-42C3-9F90-71A47318FE17}">
      <dgm:prSet/>
      <dgm:spPr/>
      <dgm:t>
        <a:bodyPr/>
        <a:lstStyle/>
        <a:p>
          <a:endParaRPr lang="en-US"/>
        </a:p>
      </dgm:t>
    </dgm:pt>
    <dgm:pt modelId="{4AC08B2F-46EE-4C6C-AFD0-6085E7FE4C7D}" type="sibTrans" cxnId="{86F57109-1E02-42C3-9F90-71A47318FE17}">
      <dgm:prSet/>
      <dgm:spPr/>
      <dgm:t>
        <a:bodyPr/>
        <a:lstStyle/>
        <a:p>
          <a:endParaRPr lang="en-US"/>
        </a:p>
      </dgm:t>
    </dgm:pt>
    <dgm:pt modelId="{318BDFBA-DD51-4E9E-9EF7-3A6C16CE8836}">
      <dgm:prSet phldrT="[Text]"/>
      <dgm:spPr/>
      <dgm:t>
        <a:bodyPr/>
        <a:lstStyle/>
        <a:p>
          <a:r>
            <a:rPr lang="en-US" dirty="0" smtClean="0"/>
            <a:t>Diệt l</a:t>
          </a:r>
          <a:r>
            <a:rPr lang="vi-VN" dirty="0" smtClean="0"/>
            <a:t>ă</a:t>
          </a:r>
          <a:r>
            <a:rPr lang="en-US" dirty="0" smtClean="0"/>
            <a:t>ng qu</a:t>
          </a:r>
          <a:r>
            <a:rPr lang="vi-VN" dirty="0" smtClean="0"/>
            <a:t>ă</a:t>
          </a:r>
          <a:r>
            <a:rPr lang="en-US" dirty="0" smtClean="0"/>
            <a:t>ng</a:t>
          </a:r>
          <a:endParaRPr lang="en-US" dirty="0"/>
        </a:p>
      </dgm:t>
    </dgm:pt>
    <dgm:pt modelId="{DCDFA3DF-2728-4D7F-8565-132053CBB8D2}" type="parTrans" cxnId="{8443A952-0840-4961-B6A1-6AE8139C6441}">
      <dgm:prSet/>
      <dgm:spPr/>
      <dgm:t>
        <a:bodyPr/>
        <a:lstStyle/>
        <a:p>
          <a:endParaRPr lang="en-US"/>
        </a:p>
      </dgm:t>
    </dgm:pt>
    <dgm:pt modelId="{1E651B83-51BF-40CD-82F1-A0CB53BF3FEF}" type="sibTrans" cxnId="{8443A952-0840-4961-B6A1-6AE8139C6441}">
      <dgm:prSet/>
      <dgm:spPr/>
      <dgm:t>
        <a:bodyPr/>
        <a:lstStyle/>
        <a:p>
          <a:endParaRPr lang="en-US"/>
        </a:p>
      </dgm:t>
    </dgm:pt>
    <dgm:pt modelId="{6AE07589-727E-4BB7-866B-2E61339CC746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Cá nhân và cộng </a:t>
          </a:r>
          <a:r>
            <a:rPr lang="vi-VN" smtClean="0">
              <a:latin typeface="Arial" pitchFamily="34" charset="0"/>
              <a:cs typeface="Arial" pitchFamily="34" charset="0"/>
            </a:rPr>
            <a:t>đ</a:t>
          </a:r>
          <a:r>
            <a:rPr lang="en-US" smtClean="0">
              <a:latin typeface="Arial" pitchFamily="34" charset="0"/>
              <a:cs typeface="Arial" pitchFamily="34" charset="0"/>
            </a:rPr>
            <a:t>ồng </a:t>
          </a:r>
          <a:r>
            <a:rPr lang="en-US" dirty="0" smtClean="0">
              <a:latin typeface="Arial" pitchFamily="34" charset="0"/>
              <a:cs typeface="Arial" pitchFamily="34" charset="0"/>
            </a:rPr>
            <a:t>cùng thực hiện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6852A261-730D-4C10-87A2-D45CA48F0939}" type="parTrans" cxnId="{E90C8411-842B-409C-9107-897AB14749AC}">
      <dgm:prSet/>
      <dgm:spPr/>
      <dgm:t>
        <a:bodyPr/>
        <a:lstStyle/>
        <a:p>
          <a:endParaRPr lang="en-US"/>
        </a:p>
      </dgm:t>
    </dgm:pt>
    <dgm:pt modelId="{A023F011-2D0A-40AB-891E-851D0A578783}" type="sibTrans" cxnId="{E90C8411-842B-409C-9107-897AB14749AC}">
      <dgm:prSet/>
      <dgm:spPr/>
      <dgm:t>
        <a:bodyPr/>
        <a:lstStyle/>
        <a:p>
          <a:endParaRPr lang="en-US"/>
        </a:p>
      </dgm:t>
    </dgm:pt>
    <dgm:pt modelId="{661B378B-BD2D-4D09-9B11-B645DFB09DBC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Máy phun chuyên dụng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0864D1B1-E252-4B4B-A9A8-54590B5B7DE6}" type="parTrans" cxnId="{E7B45747-C522-4976-83B2-5C6E09DEB2B8}">
      <dgm:prSet/>
      <dgm:spPr/>
      <dgm:t>
        <a:bodyPr/>
        <a:lstStyle/>
        <a:p>
          <a:endParaRPr lang="en-US"/>
        </a:p>
      </dgm:t>
    </dgm:pt>
    <dgm:pt modelId="{16295D29-B4F0-44CE-BB48-DC517F748F00}" type="sibTrans" cxnId="{E7B45747-C522-4976-83B2-5C6E09DEB2B8}">
      <dgm:prSet/>
      <dgm:spPr/>
      <dgm:t>
        <a:bodyPr/>
        <a:lstStyle/>
        <a:p>
          <a:endParaRPr lang="en-US"/>
        </a:p>
      </dgm:t>
    </dgm:pt>
    <dgm:pt modelId="{5FF0963E-084D-4AA0-96F6-F07ADAD1FA5F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Loại trừ n</a:t>
          </a:r>
          <a:r>
            <a:rPr lang="vi-VN" dirty="0" smtClean="0">
              <a:latin typeface="Arial" pitchFamily="34" charset="0"/>
              <a:cs typeface="Arial" pitchFamily="34" charset="0"/>
            </a:rPr>
            <a:t>ơi</a:t>
          </a:r>
          <a:r>
            <a:rPr lang="en-US" dirty="0" smtClean="0">
              <a:latin typeface="Arial" pitchFamily="34" charset="0"/>
              <a:cs typeface="Arial" pitchFamily="34" charset="0"/>
            </a:rPr>
            <a:t> sinh sản của muỗi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BD48E319-F9E0-473D-BE69-C8CC85CF1CBB}" type="parTrans" cxnId="{9E531DA1-2A2E-4288-A36E-8BB6003888E4}">
      <dgm:prSet/>
      <dgm:spPr/>
      <dgm:t>
        <a:bodyPr/>
        <a:lstStyle/>
        <a:p>
          <a:endParaRPr lang="en-US"/>
        </a:p>
      </dgm:t>
    </dgm:pt>
    <dgm:pt modelId="{4273EA74-94A2-45E8-9A3F-1B809E12D3B9}" type="sibTrans" cxnId="{9E531DA1-2A2E-4288-A36E-8BB6003888E4}">
      <dgm:prSet/>
      <dgm:spPr/>
      <dgm:t>
        <a:bodyPr/>
        <a:lstStyle/>
        <a:p>
          <a:endParaRPr lang="en-US"/>
        </a:p>
      </dgm:t>
    </dgm:pt>
    <dgm:pt modelId="{446989DC-7779-46D5-A8E5-282E788D3113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Diệt l</a:t>
          </a:r>
          <a:r>
            <a:rPr lang="vi-VN" dirty="0" smtClean="0">
              <a:latin typeface="Arial" pitchFamily="34" charset="0"/>
              <a:cs typeface="Arial" pitchFamily="34" charset="0"/>
            </a:rPr>
            <a:t>ă</a:t>
          </a:r>
          <a:r>
            <a:rPr lang="en-US" dirty="0" smtClean="0">
              <a:latin typeface="Arial" pitchFamily="34" charset="0"/>
              <a:cs typeface="Arial" pitchFamily="34" charset="0"/>
            </a:rPr>
            <a:t>ng qu</a:t>
          </a:r>
          <a:r>
            <a:rPr lang="vi-VN" dirty="0" smtClean="0">
              <a:latin typeface="Arial" pitchFamily="34" charset="0"/>
              <a:cs typeface="Arial" pitchFamily="34" charset="0"/>
            </a:rPr>
            <a:t>ăn</a:t>
          </a:r>
          <a:r>
            <a:rPr lang="en-US" dirty="0" smtClean="0">
              <a:latin typeface="Arial" pitchFamily="34" charset="0"/>
              <a:cs typeface="Arial" pitchFamily="34" charset="0"/>
            </a:rPr>
            <a:t>g: cá, hoá chất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641AE8C2-2674-4C80-BF2F-10FFA4998CC4}" type="parTrans" cxnId="{EE76DE4A-F24E-4B10-9C31-94E8492B0862}">
      <dgm:prSet/>
      <dgm:spPr/>
      <dgm:t>
        <a:bodyPr/>
        <a:lstStyle/>
        <a:p>
          <a:endParaRPr lang="en-US"/>
        </a:p>
      </dgm:t>
    </dgm:pt>
    <dgm:pt modelId="{C328E2CC-7158-4C74-B8E1-CB604344764A}" type="sibTrans" cxnId="{EE76DE4A-F24E-4B10-9C31-94E8492B0862}">
      <dgm:prSet/>
      <dgm:spPr/>
      <dgm:t>
        <a:bodyPr/>
        <a:lstStyle/>
        <a:p>
          <a:endParaRPr lang="en-US"/>
        </a:p>
      </dgm:t>
    </dgm:pt>
    <dgm:pt modelId="{EF9F40F8-AAB4-4917-86C5-4B1B922D5C17}">
      <dgm:prSet phldrT="[Text]" custT="1"/>
      <dgm:spPr/>
      <dgm:t>
        <a:bodyPr/>
        <a:lstStyle/>
        <a:p>
          <a:r>
            <a:rPr lang="en-US" sz="2200" smtClean="0">
              <a:latin typeface="Arial" pitchFamily="34" charset="0"/>
              <a:cs typeface="Arial" pitchFamily="34" charset="0"/>
            </a:rPr>
            <a:t>Ngủ mùng, mặc quần áo sáng màu,…</a:t>
          </a:r>
          <a:endParaRPr lang="en-US" sz="2200" dirty="0">
            <a:latin typeface="Arial" pitchFamily="34" charset="0"/>
            <a:cs typeface="Arial" pitchFamily="34" charset="0"/>
          </a:endParaRPr>
        </a:p>
      </dgm:t>
    </dgm:pt>
    <dgm:pt modelId="{3E780049-08C5-4EDB-B829-395B3EB2C032}" type="parTrans" cxnId="{2FD51DC1-EB66-4C80-A62C-364BB72E93F4}">
      <dgm:prSet/>
      <dgm:spPr/>
    </dgm:pt>
    <dgm:pt modelId="{F8F4D06C-E1F2-424A-8EF3-6C3E8BC542A6}" type="sibTrans" cxnId="{2FD51DC1-EB66-4C80-A62C-364BB72E93F4}">
      <dgm:prSet/>
      <dgm:spPr/>
    </dgm:pt>
    <dgm:pt modelId="{17253698-A448-4496-8EE0-3DBB21A2F22D}" type="pres">
      <dgm:prSet presAssocID="{1E1EBDB7-C954-4E35-AA0A-475B6CBAC6A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1E413E-3126-4F91-A897-7F3069BCE047}" type="pres">
      <dgm:prSet presAssocID="{88E97401-1E2D-42A8-9C29-22284192BEC4}" presName="linNode" presStyleCnt="0"/>
      <dgm:spPr/>
    </dgm:pt>
    <dgm:pt modelId="{C24F8557-E5BD-41BD-989C-13C5C4B608A0}" type="pres">
      <dgm:prSet presAssocID="{88E97401-1E2D-42A8-9C29-22284192BEC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F747FF-9CAE-4765-AA1D-715B0D3D4D27}" type="pres">
      <dgm:prSet presAssocID="{88E97401-1E2D-42A8-9C29-22284192BEC4}" presName="descendantText" presStyleLbl="alignAccFollowNode1" presStyleIdx="0" presStyleCnt="3" custScaleY="1253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433E5E-FE5D-4130-9BC0-115C6ED05E8B}" type="pres">
      <dgm:prSet presAssocID="{3713B66E-6649-47AF-89BD-45B7293DB3E2}" presName="sp" presStyleCnt="0"/>
      <dgm:spPr/>
    </dgm:pt>
    <dgm:pt modelId="{733E4C59-CCE0-4700-BF2F-B87CC93A083B}" type="pres">
      <dgm:prSet presAssocID="{4FF14300-EFF2-4C0A-A80F-4F41D21B5D6D}" presName="linNode" presStyleCnt="0"/>
      <dgm:spPr/>
    </dgm:pt>
    <dgm:pt modelId="{98DC9751-EB1A-4482-BDC4-7F9D73265AAC}" type="pres">
      <dgm:prSet presAssocID="{4FF14300-EFF2-4C0A-A80F-4F41D21B5D6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3C8BEF-BAAC-4B54-8F35-B8F5BAA8F8BA}" type="pres">
      <dgm:prSet presAssocID="{4FF14300-EFF2-4C0A-A80F-4F41D21B5D6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6E176-C0F3-4AC4-A665-94ACEC730198}" type="pres">
      <dgm:prSet presAssocID="{48AEF207-B843-4876-A582-6A39EDC0DF81}" presName="sp" presStyleCnt="0"/>
      <dgm:spPr/>
    </dgm:pt>
    <dgm:pt modelId="{BDAD0591-E675-4BCF-808C-864B4BDE823A}" type="pres">
      <dgm:prSet presAssocID="{318BDFBA-DD51-4E9E-9EF7-3A6C16CE8836}" presName="linNode" presStyleCnt="0"/>
      <dgm:spPr/>
    </dgm:pt>
    <dgm:pt modelId="{F13CA283-6E83-40C7-88CD-EC96371E7648}" type="pres">
      <dgm:prSet presAssocID="{318BDFBA-DD51-4E9E-9EF7-3A6C16CE883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19B731-4681-40C6-AA00-B8BD69FA9EF1}" type="pres">
      <dgm:prSet presAssocID="{318BDFBA-DD51-4E9E-9EF7-3A6C16CE883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53FE82-9CD8-4BBC-892C-523616CABCA6}" type="presOf" srcId="{4FF14300-EFF2-4C0A-A80F-4F41D21B5D6D}" destId="{98DC9751-EB1A-4482-BDC4-7F9D73265AAC}" srcOrd="0" destOrd="0" presId="urn:microsoft.com/office/officeart/2005/8/layout/vList5"/>
    <dgm:cxn modelId="{23199BF5-E0D7-4B6D-9BD1-68B1E472E57F}" type="presOf" srcId="{D0D02C7F-ADBD-4DC2-AB72-135538B37F48}" destId="{C8F747FF-9CAE-4765-AA1D-715B0D3D4D27}" srcOrd="0" destOrd="0" presId="urn:microsoft.com/office/officeart/2005/8/layout/vList5"/>
    <dgm:cxn modelId="{98008BEC-E67C-4B59-B6BC-301E8BE78472}" srcId="{1E1EBDB7-C954-4E35-AA0A-475B6CBAC6A5}" destId="{4FF14300-EFF2-4C0A-A80F-4F41D21B5D6D}" srcOrd="1" destOrd="0" parTransId="{76F43B0E-A65B-446B-81AB-59B1CAA48CFD}" sibTransId="{48AEF207-B843-4876-A582-6A39EDC0DF81}"/>
    <dgm:cxn modelId="{1C53E7F7-435C-43FC-A578-9B67DA1E5110}" type="presOf" srcId="{CA501D48-5C27-4462-AA21-9E6C4B8B4EBA}" destId="{C8F747FF-9CAE-4765-AA1D-715B0D3D4D27}" srcOrd="0" destOrd="1" presId="urn:microsoft.com/office/officeart/2005/8/layout/vList5"/>
    <dgm:cxn modelId="{72F16287-991E-4627-B855-686629AAE023}" srcId="{4FF14300-EFF2-4C0A-A80F-4F41D21B5D6D}" destId="{3EB53D45-E816-452B-B820-87CFE17CB374}" srcOrd="0" destOrd="0" parTransId="{70575987-0BB0-4BC4-BC4B-138356CB5903}" sibTransId="{876A748B-9C43-4425-806A-6CBBC71B7721}"/>
    <dgm:cxn modelId="{CD106DA1-BD1F-4E9D-9A21-EA341B02710F}" type="presOf" srcId="{EF9F40F8-AAB4-4917-86C5-4B1B922D5C17}" destId="{C8F747FF-9CAE-4765-AA1D-715B0D3D4D27}" srcOrd="0" destOrd="2" presId="urn:microsoft.com/office/officeart/2005/8/layout/vList5"/>
    <dgm:cxn modelId="{86F57109-1E02-42C3-9F90-71A47318FE17}" srcId="{4FF14300-EFF2-4C0A-A80F-4F41D21B5D6D}" destId="{FA64BEAF-2617-4E13-8504-FFE623F3D403}" srcOrd="1" destOrd="0" parTransId="{7795BAD3-7CB3-4E9E-9A45-368F231790CE}" sibTransId="{4AC08B2F-46EE-4C6C-AFD0-6085E7FE4C7D}"/>
    <dgm:cxn modelId="{E7B45747-C522-4976-83B2-5C6E09DEB2B8}" srcId="{4FF14300-EFF2-4C0A-A80F-4F41D21B5D6D}" destId="{661B378B-BD2D-4D09-9B11-B645DFB09DBC}" srcOrd="2" destOrd="0" parTransId="{0864D1B1-E252-4B4B-A9A8-54590B5B7DE6}" sibTransId="{16295D29-B4F0-44CE-BB48-DC517F748F00}"/>
    <dgm:cxn modelId="{E90C8411-842B-409C-9107-897AB14749AC}" srcId="{318BDFBA-DD51-4E9E-9EF7-3A6C16CE8836}" destId="{6AE07589-727E-4BB7-866B-2E61339CC746}" srcOrd="0" destOrd="0" parTransId="{6852A261-730D-4C10-87A2-D45CA48F0939}" sibTransId="{A023F011-2D0A-40AB-891E-851D0A578783}"/>
    <dgm:cxn modelId="{DFE757EC-370E-48DA-8133-D594F35F3991}" type="presOf" srcId="{318BDFBA-DD51-4E9E-9EF7-3A6C16CE8836}" destId="{F13CA283-6E83-40C7-88CD-EC96371E7648}" srcOrd="0" destOrd="0" presId="urn:microsoft.com/office/officeart/2005/8/layout/vList5"/>
    <dgm:cxn modelId="{EE76DE4A-F24E-4B10-9C31-94E8492B0862}" srcId="{318BDFBA-DD51-4E9E-9EF7-3A6C16CE8836}" destId="{446989DC-7779-46D5-A8E5-282E788D3113}" srcOrd="2" destOrd="0" parTransId="{641AE8C2-2674-4C80-BF2F-10FFA4998CC4}" sibTransId="{C328E2CC-7158-4C74-B8E1-CB604344764A}"/>
    <dgm:cxn modelId="{770CD8F8-AA39-4F48-8C33-3D88596F5EE5}" srcId="{88E97401-1E2D-42A8-9C29-22284192BEC4}" destId="{D0D02C7F-ADBD-4DC2-AB72-135538B37F48}" srcOrd="0" destOrd="0" parTransId="{DF7C3226-F04F-42F3-96BB-DE53538B090A}" sibTransId="{AD8AFB6A-1829-4807-A3AD-1387B3D3D7A5}"/>
    <dgm:cxn modelId="{D3B5D123-E786-4083-B468-D4B09837666B}" srcId="{88E97401-1E2D-42A8-9C29-22284192BEC4}" destId="{CA501D48-5C27-4462-AA21-9E6C4B8B4EBA}" srcOrd="1" destOrd="0" parTransId="{3DCA141F-561F-4DBA-A787-64B55664D9E7}" sibTransId="{BD37C465-B8AA-4088-BDE5-E132ED1BFD1F}"/>
    <dgm:cxn modelId="{A33181F4-4966-47F7-AF76-CE203E7C3A84}" type="presOf" srcId="{5FF0963E-084D-4AA0-96F6-F07ADAD1FA5F}" destId="{6519B731-4681-40C6-AA00-B8BD69FA9EF1}" srcOrd="0" destOrd="1" presId="urn:microsoft.com/office/officeart/2005/8/layout/vList5"/>
    <dgm:cxn modelId="{65795E96-455E-4DDF-B25F-A66F0196CBAC}" type="presOf" srcId="{1E1EBDB7-C954-4E35-AA0A-475B6CBAC6A5}" destId="{17253698-A448-4496-8EE0-3DBB21A2F22D}" srcOrd="0" destOrd="0" presId="urn:microsoft.com/office/officeart/2005/8/layout/vList5"/>
    <dgm:cxn modelId="{8443A952-0840-4961-B6A1-6AE8139C6441}" srcId="{1E1EBDB7-C954-4E35-AA0A-475B6CBAC6A5}" destId="{318BDFBA-DD51-4E9E-9EF7-3A6C16CE8836}" srcOrd="2" destOrd="0" parTransId="{DCDFA3DF-2728-4D7F-8565-132053CBB8D2}" sibTransId="{1E651B83-51BF-40CD-82F1-A0CB53BF3FEF}"/>
    <dgm:cxn modelId="{96DC40EE-74EE-4E35-87F1-46644E65E1D4}" type="presOf" srcId="{446989DC-7779-46D5-A8E5-282E788D3113}" destId="{6519B731-4681-40C6-AA00-B8BD69FA9EF1}" srcOrd="0" destOrd="2" presId="urn:microsoft.com/office/officeart/2005/8/layout/vList5"/>
    <dgm:cxn modelId="{2EED85C8-A25F-4557-9503-39833E5BE40A}" type="presOf" srcId="{661B378B-BD2D-4D09-9B11-B645DFB09DBC}" destId="{323C8BEF-BAAC-4B54-8F35-B8F5BAA8F8BA}" srcOrd="0" destOrd="2" presId="urn:microsoft.com/office/officeart/2005/8/layout/vList5"/>
    <dgm:cxn modelId="{A2976897-CBFC-4890-8873-AD81564DD168}" type="presOf" srcId="{3EB53D45-E816-452B-B820-87CFE17CB374}" destId="{323C8BEF-BAAC-4B54-8F35-B8F5BAA8F8BA}" srcOrd="0" destOrd="0" presId="urn:microsoft.com/office/officeart/2005/8/layout/vList5"/>
    <dgm:cxn modelId="{9E531DA1-2A2E-4288-A36E-8BB6003888E4}" srcId="{318BDFBA-DD51-4E9E-9EF7-3A6C16CE8836}" destId="{5FF0963E-084D-4AA0-96F6-F07ADAD1FA5F}" srcOrd="1" destOrd="0" parTransId="{BD48E319-F9E0-473D-BE69-C8CC85CF1CBB}" sibTransId="{4273EA74-94A2-45E8-9A3F-1B809E12D3B9}"/>
    <dgm:cxn modelId="{C326E8E1-1BE6-4700-A570-CEFB7DDB26AA}" type="presOf" srcId="{6AE07589-727E-4BB7-866B-2E61339CC746}" destId="{6519B731-4681-40C6-AA00-B8BD69FA9EF1}" srcOrd="0" destOrd="0" presId="urn:microsoft.com/office/officeart/2005/8/layout/vList5"/>
    <dgm:cxn modelId="{2FD51DC1-EB66-4C80-A62C-364BB72E93F4}" srcId="{88E97401-1E2D-42A8-9C29-22284192BEC4}" destId="{EF9F40F8-AAB4-4917-86C5-4B1B922D5C17}" srcOrd="2" destOrd="0" parTransId="{3E780049-08C5-4EDB-B829-395B3EB2C032}" sibTransId="{F8F4D06C-E1F2-424A-8EF3-6C3E8BC542A6}"/>
    <dgm:cxn modelId="{6AB52449-8204-425C-9F9C-84D644DEE100}" type="presOf" srcId="{FA64BEAF-2617-4E13-8504-FFE623F3D403}" destId="{323C8BEF-BAAC-4B54-8F35-B8F5BAA8F8BA}" srcOrd="0" destOrd="1" presId="urn:microsoft.com/office/officeart/2005/8/layout/vList5"/>
    <dgm:cxn modelId="{CED4BB3E-C7AC-4BD6-803B-FEC04242C8DC}" srcId="{1E1EBDB7-C954-4E35-AA0A-475B6CBAC6A5}" destId="{88E97401-1E2D-42A8-9C29-22284192BEC4}" srcOrd="0" destOrd="0" parTransId="{A55F0E49-F67B-433E-8909-9DCD6B3B7FC7}" sibTransId="{3713B66E-6649-47AF-89BD-45B7293DB3E2}"/>
    <dgm:cxn modelId="{22F99050-588C-44D3-8BE4-D857C7B21CF0}" type="presOf" srcId="{88E97401-1E2D-42A8-9C29-22284192BEC4}" destId="{C24F8557-E5BD-41BD-989C-13C5C4B608A0}" srcOrd="0" destOrd="0" presId="urn:microsoft.com/office/officeart/2005/8/layout/vList5"/>
    <dgm:cxn modelId="{944C2E39-8848-4D1B-8CF9-B05E5A034ECC}" type="presParOf" srcId="{17253698-A448-4496-8EE0-3DBB21A2F22D}" destId="{D91E413E-3126-4F91-A897-7F3069BCE047}" srcOrd="0" destOrd="0" presId="urn:microsoft.com/office/officeart/2005/8/layout/vList5"/>
    <dgm:cxn modelId="{6F73FFC0-1ECD-44F0-B1C2-BACB77367AD8}" type="presParOf" srcId="{D91E413E-3126-4F91-A897-7F3069BCE047}" destId="{C24F8557-E5BD-41BD-989C-13C5C4B608A0}" srcOrd="0" destOrd="0" presId="urn:microsoft.com/office/officeart/2005/8/layout/vList5"/>
    <dgm:cxn modelId="{86F39C6B-4A43-4A35-BCAA-634D1FEF69BA}" type="presParOf" srcId="{D91E413E-3126-4F91-A897-7F3069BCE047}" destId="{C8F747FF-9CAE-4765-AA1D-715B0D3D4D27}" srcOrd="1" destOrd="0" presId="urn:microsoft.com/office/officeart/2005/8/layout/vList5"/>
    <dgm:cxn modelId="{643EA431-6D6C-4D4A-9592-CEF0AA97DE32}" type="presParOf" srcId="{17253698-A448-4496-8EE0-3DBB21A2F22D}" destId="{83433E5E-FE5D-4130-9BC0-115C6ED05E8B}" srcOrd="1" destOrd="0" presId="urn:microsoft.com/office/officeart/2005/8/layout/vList5"/>
    <dgm:cxn modelId="{4CC80373-62FB-4B3B-AAE7-F6F3D84EE14C}" type="presParOf" srcId="{17253698-A448-4496-8EE0-3DBB21A2F22D}" destId="{733E4C59-CCE0-4700-BF2F-B87CC93A083B}" srcOrd="2" destOrd="0" presId="urn:microsoft.com/office/officeart/2005/8/layout/vList5"/>
    <dgm:cxn modelId="{2EC3BBE8-97A9-41BD-A955-AAC3E1091A33}" type="presParOf" srcId="{733E4C59-CCE0-4700-BF2F-B87CC93A083B}" destId="{98DC9751-EB1A-4482-BDC4-7F9D73265AAC}" srcOrd="0" destOrd="0" presId="urn:microsoft.com/office/officeart/2005/8/layout/vList5"/>
    <dgm:cxn modelId="{A25AE7C3-8B77-43FB-85AD-F650CC9CB8E5}" type="presParOf" srcId="{733E4C59-CCE0-4700-BF2F-B87CC93A083B}" destId="{323C8BEF-BAAC-4B54-8F35-B8F5BAA8F8BA}" srcOrd="1" destOrd="0" presId="urn:microsoft.com/office/officeart/2005/8/layout/vList5"/>
    <dgm:cxn modelId="{E41BBBD3-2E12-42B4-9BFF-841E5FFBA03D}" type="presParOf" srcId="{17253698-A448-4496-8EE0-3DBB21A2F22D}" destId="{3506E176-C0F3-4AC4-A665-94ACEC730198}" srcOrd="3" destOrd="0" presId="urn:microsoft.com/office/officeart/2005/8/layout/vList5"/>
    <dgm:cxn modelId="{EFBAEA8C-05B9-405E-A8DB-5965190599CD}" type="presParOf" srcId="{17253698-A448-4496-8EE0-3DBB21A2F22D}" destId="{BDAD0591-E675-4BCF-808C-864B4BDE823A}" srcOrd="4" destOrd="0" presId="urn:microsoft.com/office/officeart/2005/8/layout/vList5"/>
    <dgm:cxn modelId="{8BFC486B-2204-45C4-9407-472020A062EB}" type="presParOf" srcId="{BDAD0591-E675-4BCF-808C-864B4BDE823A}" destId="{F13CA283-6E83-40C7-88CD-EC96371E7648}" srcOrd="0" destOrd="0" presId="urn:microsoft.com/office/officeart/2005/8/layout/vList5"/>
    <dgm:cxn modelId="{B415BB5E-F0C4-468B-B7F0-4673A84797E4}" type="presParOf" srcId="{BDAD0591-E675-4BCF-808C-864B4BDE823A}" destId="{6519B731-4681-40C6-AA00-B8BD69FA9EF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>
                <a:latin typeface="Arial" pitchFamily="34" charset="0"/>
                <a:cs typeface="Arial" pitchFamily="34" charset="0"/>
              </a:defRPr>
            </a:lvl2pPr>
          </a:lstStyle>
          <a:p>
            <a:pPr lvl="1">
              <a:defRPr/>
            </a:pPr>
            <a:fld id="{20760A41-E972-4C0D-A3F3-984DF9667F3C}" type="slidenum">
              <a:rPr lang="en-US"/>
              <a:pPr lvl="1">
                <a:defRPr/>
              </a:pPr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5025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5025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>
                <a:latin typeface="Arial" pitchFamily="34" charset="0"/>
                <a:cs typeface="Arial" pitchFamily="34" charset="0"/>
              </a:defRPr>
            </a:lvl2pPr>
          </a:lstStyle>
          <a:p>
            <a:pPr lvl="1">
              <a:defRPr/>
            </a:pPr>
            <a:fld id="{89F617D4-9EDC-456F-859F-55E6B1E2F5CC}" type="slidenum">
              <a:rPr lang="en-US"/>
              <a:pPr lvl="1">
                <a:defRPr/>
              </a:pPr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5D982-0857-4C06-BED7-148676EB3D9A}" type="datetimeFigureOut">
              <a:rPr lang="en-US" smtClean="0"/>
              <a:pPr/>
              <a:t>02-09-17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0BBB1-929E-4F4F-A62F-62413E2CA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3" r:id="rId12"/>
    <p:sldLayoutId id="214748379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mailto:ytdp11@yahoo.com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KIỂM SOÁT BỆNH TRUYỀN NHIỄM TRONG TRƯỜNG HỌC</a:t>
            </a:r>
            <a:endParaRPr lang="en-US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8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TTYTDPTP 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KSBTN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1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Tháng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08/2017</a:t>
            </a:r>
          </a:p>
          <a:p>
            <a:pPr>
              <a:spcBef>
                <a:spcPts val="0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QUAI BỊ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Do virus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Ủ bệnh: thay đổi 2-4 tuần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Lây bệnh: 6 ngày trước viêm tuyến mang tai, kéo dài 2 tuần, mạnh nhất 2-4 ngày sau khởi bệnh.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QUAI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Biểu hiện: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tuyến mang tai sưng to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đau nhức một bên, lan qua bên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Picture 3" descr="C:\Users\VT012\Desktop\be-trai-bi-quai-b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352800"/>
            <a:ext cx="3886200" cy="2667000"/>
          </a:xfrm>
          <a:prstGeom prst="rect">
            <a:avLst/>
          </a:prstGeom>
          <a:noFill/>
        </p:spPr>
      </p:pic>
      <p:pic>
        <p:nvPicPr>
          <p:cNvPr id="5" name="Picture 2" descr="C:\Users\VT012\Desktop\hinh-3-1469786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352800"/>
            <a:ext cx="3657600" cy="269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THỦY ĐẬU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Do virus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Bệnh lành tính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Ủ bệnh: thay đổi 10-20 ngày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Lây bệnh: 24 giờ trước khi phát ban, đến lúc nốt đậu đóng mày (trung bình 7-8 ngày).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THỦY ĐẬU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Bóng nước hình tròn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   hoặc giọt nước, 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chứa dịch trong, </a:t>
            </a:r>
          </a:p>
          <a:p>
            <a:pPr>
              <a:buNone/>
            </a:pP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khoảng 24 giờ thì hóa đục.</a:t>
            </a:r>
          </a:p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Vị trí: thân mình, lan ra mặt 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   và tứ chi.</a:t>
            </a:r>
          </a:p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Bóng nước đa dạng: phát ban, 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   bóng nước trong, bóng nước đục, 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   dạng đóng mày.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VT012\Desktop\benhthuyda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905000"/>
            <a:ext cx="2209800" cy="1905000"/>
          </a:xfrm>
          <a:prstGeom prst="rect">
            <a:avLst/>
          </a:prstGeom>
          <a:noFill/>
        </p:spPr>
      </p:pic>
      <p:pic>
        <p:nvPicPr>
          <p:cNvPr id="5" name="Picture 3" descr="C:\Users\VT012\Desktop\2883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810000"/>
            <a:ext cx="2209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BỆNH SỞI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charset="0"/>
              </a:rPr>
              <a:t>Do virus</a:t>
            </a:r>
          </a:p>
          <a:p>
            <a:r>
              <a:rPr lang="en-US" sz="2800" dirty="0" err="1" smtClean="0">
                <a:latin typeface="Arial" charset="0"/>
              </a:rPr>
              <a:t>Biểu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 err="1" smtClean="0">
                <a:latin typeface="Arial" charset="0"/>
              </a:rPr>
              <a:t>hiện</a:t>
            </a:r>
            <a:endParaRPr lang="en-US" sz="2800" dirty="0" smtClean="0">
              <a:latin typeface="Arial" charset="0"/>
            </a:endParaRPr>
          </a:p>
          <a:p>
            <a:pPr lvl="1"/>
            <a:r>
              <a:rPr lang="en-US" dirty="0" err="1" smtClean="0">
                <a:latin typeface="Arial" charset="0"/>
              </a:rPr>
              <a:t>Sốt</a:t>
            </a:r>
            <a:endParaRPr lang="en-US" dirty="0" smtClean="0">
              <a:latin typeface="Arial" charset="0"/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Viêm long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Dấu Koplik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Phát ban *</a:t>
            </a:r>
          </a:p>
          <a:p>
            <a:pPr lvl="1">
              <a:buNone/>
            </a:pPr>
            <a:endParaRPr lang="en-US" dirty="0" smtClean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057400"/>
            <a:ext cx="4343400" cy="3571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BỆNH SỞI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400" dirty="0" smtClean="0">
                <a:latin typeface="Arial" pitchFamily="34" charset="0"/>
                <a:cs typeface="Arial" pitchFamily="34" charset="0"/>
              </a:rPr>
              <a:t>* Ban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mọc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tai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bên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má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cổ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ngực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bụng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2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tay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lưng</a:t>
            </a:r>
            <a:r>
              <a:rPr lang="en-US" sz="4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hông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chân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Dát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sẩn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kích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thước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nhỏ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hơi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nổi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gồ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lên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mặt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da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Thứ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biến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mất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như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    trình tự xuất hiện.</a:t>
            </a: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(Vết rằn da cọp)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>
              <a:buNone/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200400"/>
            <a:ext cx="2133600" cy="2895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5" name="irc_mi" descr="benhsoi-benhv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96000" y="2895600"/>
            <a:ext cx="2590800" cy="32004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B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Ệ</a:t>
            </a:r>
            <a:r>
              <a:rPr lang="en-US" dirty="0" smtClean="0">
                <a:solidFill>
                  <a:srgbClr val="0070C0"/>
                </a:solidFill>
              </a:rPr>
              <a:t>NH SỐT XUẤT HUYẾT</a:t>
            </a:r>
          </a:p>
        </p:txBody>
      </p:sp>
      <p:sp>
        <p:nvSpPr>
          <p:cNvPr id="62467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81400" cy="4525963"/>
          </a:xfrm>
        </p:spPr>
        <p:txBody>
          <a:bodyPr>
            <a:normAutofit lnSpcReduction="10000"/>
          </a:bodyPr>
          <a:lstStyle/>
          <a:p>
            <a:r>
              <a:rPr lang="en-US" sz="2400" smtClean="0">
                <a:latin typeface="Arial" charset="0"/>
              </a:rPr>
              <a:t>Bệnh truyền nhiễm cấp tính do virus </a:t>
            </a:r>
          </a:p>
          <a:p>
            <a:pPr>
              <a:buNone/>
            </a:pPr>
            <a:endParaRPr lang="en-US" sz="24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Lây qua trung gian: muỗi vằn </a:t>
            </a:r>
          </a:p>
          <a:p>
            <a:pPr>
              <a:buNone/>
            </a:pPr>
            <a:endParaRPr lang="en-US" sz="24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Chưa có thuốc đặc trị, vaccine phòng ngừa</a:t>
            </a:r>
          </a:p>
          <a:p>
            <a:pPr>
              <a:buNone/>
            </a:pPr>
            <a:endParaRPr lang="en-US" sz="24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Có thể gây thành dịch, dẫn đến tử vong </a:t>
            </a:r>
          </a:p>
          <a:p>
            <a:pPr>
              <a:buNone/>
            </a:pPr>
            <a:endParaRPr lang="en-US" sz="2400" dirty="0" smtClean="0">
              <a:latin typeface="Arial" charset="0"/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latin typeface="Arial" charset="0"/>
            </a:endParaRPr>
          </a:p>
          <a:p>
            <a:endParaRPr lang="en-US" dirty="0" smtClean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0" name="Content Placeholder 9" descr="muoi sotxuathuye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62600" y="1600200"/>
            <a:ext cx="1981200" cy="1352550"/>
          </a:xfrm>
        </p:spPr>
      </p:pic>
      <p:pic>
        <p:nvPicPr>
          <p:cNvPr id="11" name="Picture 10" descr="lay truyen sx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3352800"/>
            <a:ext cx="4267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B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Ệ</a:t>
            </a:r>
            <a:r>
              <a:rPr lang="en-US" dirty="0">
                <a:solidFill>
                  <a:srgbClr val="0070C0"/>
                </a:solidFill>
              </a:rPr>
              <a:t>NH SỐT XUẤT HUYẾT</a:t>
            </a:r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62467" name="Rectangle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Arial" charset="0"/>
              </a:rPr>
              <a:t>Biểu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hiện</a:t>
            </a:r>
            <a:endParaRPr lang="en-US" sz="2400" dirty="0" smtClean="0">
              <a:latin typeface="Arial" charset="0"/>
            </a:endParaRPr>
          </a:p>
          <a:p>
            <a:pPr lvl="1"/>
            <a:r>
              <a:rPr lang="en-US" sz="2400" smtClean="0">
                <a:latin typeface="Arial" charset="0"/>
              </a:rPr>
              <a:t>Sốt cao đột ngột 39 – 40</a:t>
            </a:r>
            <a:r>
              <a:rPr lang="en-US" sz="2400" baseline="30000" smtClean="0">
                <a:latin typeface="Arial" charset="0"/>
              </a:rPr>
              <a:t>0</a:t>
            </a:r>
            <a:r>
              <a:rPr lang="en-US" sz="2400" smtClean="0">
                <a:latin typeface="Arial" charset="0"/>
              </a:rPr>
              <a:t>C</a:t>
            </a:r>
            <a:endParaRPr lang="en-US" sz="2400" dirty="0" smtClean="0">
              <a:latin typeface="Arial" charset="0"/>
            </a:endParaRPr>
          </a:p>
          <a:p>
            <a:pPr lvl="1"/>
            <a:r>
              <a:rPr lang="en-US" sz="2400" smtClean="0">
                <a:latin typeface="Arial" charset="0"/>
              </a:rPr>
              <a:t>Đau đầu, đau sau hốc mắt</a:t>
            </a:r>
            <a:endParaRPr lang="en-US" sz="2400" dirty="0" smtClean="0">
              <a:latin typeface="Arial" charset="0"/>
            </a:endParaRPr>
          </a:p>
          <a:p>
            <a:pPr lvl="1"/>
            <a:r>
              <a:rPr lang="en-US" sz="2400" smtClean="0">
                <a:latin typeface="Arial" charset="0"/>
              </a:rPr>
              <a:t>Có thể phát ban</a:t>
            </a:r>
          </a:p>
          <a:p>
            <a:pPr lvl="1"/>
            <a:r>
              <a:rPr lang="en-US" smtClean="0">
                <a:latin typeface="Arial" charset="0"/>
              </a:rPr>
              <a:t>Buồn nôn, nôn, đau bụng</a:t>
            </a:r>
            <a:endParaRPr lang="en-US" sz="2400" smtClean="0">
              <a:latin typeface="Arial" charset="0"/>
            </a:endParaRPr>
          </a:p>
          <a:p>
            <a:pPr lvl="1">
              <a:buNone/>
            </a:pPr>
            <a:endParaRPr lang="en-US" sz="2400" dirty="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Dấu hiệu </a:t>
            </a:r>
            <a:r>
              <a:rPr lang="en-US" sz="2400" smtClean="0">
                <a:solidFill>
                  <a:srgbClr val="FF0000"/>
                </a:solidFill>
                <a:latin typeface="Arial" charset="0"/>
              </a:rPr>
              <a:t>xuất huyết</a:t>
            </a:r>
            <a:endParaRPr lang="en-US" dirty="0" smtClean="0">
              <a:solidFill>
                <a:srgbClr val="FF0000"/>
              </a:solidFill>
              <a:latin typeface="Arial" charset="0"/>
            </a:endParaRPr>
          </a:p>
          <a:p>
            <a:endParaRPr lang="en-US" dirty="0" smtClean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1" name="Content Placeholder 10" descr="dau hieu sxh 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3352800"/>
            <a:ext cx="4267200" cy="2743200"/>
          </a:xfrm>
        </p:spPr>
      </p:pic>
      <p:pic>
        <p:nvPicPr>
          <p:cNvPr id="12" name="Picture 11" descr="dau xh 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447800"/>
            <a:ext cx="38862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77850" y="1828800"/>
            <a:ext cx="2317750" cy="1676400"/>
            <a:chOff x="364" y="1152"/>
            <a:chExt cx="1460" cy="1056"/>
          </a:xfrm>
        </p:grpSpPr>
        <p:sp>
          <p:nvSpPr>
            <p:cNvPr id="9240" name="AutoShape 4"/>
            <p:cNvSpPr>
              <a:spLocks noChangeArrowheads="1"/>
            </p:cNvSpPr>
            <p:nvPr/>
          </p:nvSpPr>
          <p:spPr bwMode="auto">
            <a:xfrm>
              <a:off x="960" y="1152"/>
              <a:ext cx="864" cy="105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5 w 21600"/>
                <a:gd name="T13" fmla="*/ 4152 h 21600"/>
                <a:gd name="T14" fmla="*/ 20225 w 21600"/>
                <a:gd name="T15" fmla="*/ 799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7258" y="0"/>
                  </a:lnTo>
                  <a:lnTo>
                    <a:pt x="17258" y="4152"/>
                  </a:lnTo>
                  <a:lnTo>
                    <a:pt x="12427" y="4152"/>
                  </a:lnTo>
                  <a:cubicBezTo>
                    <a:pt x="5564" y="4152"/>
                    <a:pt x="0" y="7736"/>
                    <a:pt x="0" y="12158"/>
                  </a:cubicBezTo>
                  <a:lnTo>
                    <a:pt x="0" y="21600"/>
                  </a:lnTo>
                  <a:lnTo>
                    <a:pt x="3939" y="21600"/>
                  </a:lnTo>
                  <a:lnTo>
                    <a:pt x="3939" y="12158"/>
                  </a:lnTo>
                  <a:cubicBezTo>
                    <a:pt x="3939" y="9865"/>
                    <a:pt x="7739" y="8006"/>
                    <a:pt x="12427" y="8006"/>
                  </a:cubicBezTo>
                  <a:lnTo>
                    <a:pt x="17258" y="8006"/>
                  </a:lnTo>
                  <a:lnTo>
                    <a:pt x="17258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1" name="Text Box 5"/>
            <p:cNvSpPr txBox="1">
              <a:spLocks noChangeArrowheads="1"/>
            </p:cNvSpPr>
            <p:nvPr/>
          </p:nvSpPr>
          <p:spPr bwMode="auto">
            <a:xfrm>
              <a:off x="364" y="1344"/>
              <a:ext cx="62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Calibri" pitchFamily="34" charset="0"/>
                  <a:ea typeface="SimSun" pitchFamily="2" charset="-122"/>
                </a:rPr>
                <a:t>1-2 ngày</a:t>
              </a:r>
            </a:p>
          </p:txBody>
        </p:sp>
      </p:grpSp>
      <p:sp>
        <p:nvSpPr>
          <p:cNvPr id="9219" name="AutoShape 6"/>
          <p:cNvSpPr>
            <a:spLocks noChangeArrowheads="1"/>
          </p:cNvSpPr>
          <p:nvPr/>
        </p:nvSpPr>
        <p:spPr bwMode="auto">
          <a:xfrm rot="5475042">
            <a:off x="6553200" y="1981200"/>
            <a:ext cx="1371600" cy="1676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152 h 21600"/>
              <a:gd name="T14" fmla="*/ 20224 w 21600"/>
              <a:gd name="T15" fmla="*/ 800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7258" y="0"/>
                </a:lnTo>
                <a:lnTo>
                  <a:pt x="17258" y="4152"/>
                </a:lnTo>
                <a:lnTo>
                  <a:pt x="12427" y="4152"/>
                </a:lnTo>
                <a:cubicBezTo>
                  <a:pt x="5564" y="4152"/>
                  <a:pt x="0" y="7736"/>
                  <a:pt x="0" y="12158"/>
                </a:cubicBezTo>
                <a:lnTo>
                  <a:pt x="0" y="21600"/>
                </a:lnTo>
                <a:lnTo>
                  <a:pt x="3939" y="21600"/>
                </a:lnTo>
                <a:lnTo>
                  <a:pt x="3939" y="12158"/>
                </a:lnTo>
                <a:cubicBezTo>
                  <a:pt x="3939" y="9865"/>
                  <a:pt x="7739" y="8006"/>
                  <a:pt x="12427" y="8006"/>
                </a:cubicBezTo>
                <a:lnTo>
                  <a:pt x="17258" y="8006"/>
                </a:lnTo>
                <a:lnTo>
                  <a:pt x="1725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985838"/>
            <a:ext cx="9144000" cy="5567362"/>
            <a:chOff x="0" y="621"/>
            <a:chExt cx="5760" cy="3507"/>
          </a:xfrm>
        </p:grpSpPr>
        <p:pic>
          <p:nvPicPr>
            <p:cNvPr id="9237" name="Picture 2" descr="D:\Shiping's folder\Dengue\New Dengue Poster\Mosquito Pic - Copy right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6" y="621"/>
              <a:ext cx="1808" cy="144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9238" name="Rectangle 8"/>
            <p:cNvSpPr>
              <a:spLocks noChangeArrowheads="1"/>
            </p:cNvSpPr>
            <p:nvPr/>
          </p:nvSpPr>
          <p:spPr bwMode="auto">
            <a:xfrm>
              <a:off x="0" y="2304"/>
              <a:ext cx="5760" cy="1824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>
                <a:latin typeface="Calibri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1920" y="3696"/>
              <a:ext cx="21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4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Dụng</a:t>
              </a:r>
              <a:r>
                <a:rPr 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 </a:t>
              </a:r>
              <a:r>
                <a:rPr lang="en-US" sz="24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cụ</a:t>
              </a:r>
              <a:r>
                <a:rPr 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 </a:t>
              </a:r>
              <a:r>
                <a:rPr lang="en-US" sz="24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chứa</a:t>
              </a:r>
              <a:r>
                <a:rPr 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 </a:t>
              </a:r>
              <a:r>
                <a:rPr lang="en-US" sz="24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nước</a:t>
              </a:r>
              <a:r>
                <a:rPr 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 </a:t>
              </a:r>
              <a:r>
                <a:rPr lang="en-US" sz="24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SimSun" pitchFamily="2" charset="-122"/>
                </a:rPr>
                <a:t>sạch</a:t>
              </a:r>
              <a:endPara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SimSun" pitchFamily="2" charset="-122"/>
              </a:endParaRP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228600" y="3748088"/>
            <a:ext cx="2514600" cy="2006600"/>
            <a:chOff x="144" y="2361"/>
            <a:chExt cx="1584" cy="1264"/>
          </a:xfrm>
        </p:grpSpPr>
        <p:pic>
          <p:nvPicPr>
            <p:cNvPr id="9235" name="Picture 17" descr="D:\Shiping's folder\Dengue\New Dengue Poster\High Res files from DES\Cycle pix\Pupa.jpg"/>
            <p:cNvPicPr>
              <a:picLocks noChangeAspect="1" noChangeArrowheads="1"/>
            </p:cNvPicPr>
            <p:nvPr/>
          </p:nvPicPr>
          <p:blipFill>
            <a:blip r:embed="rId3" cstate="print"/>
            <a:srcRect l="15434" r="1222" b="18515"/>
            <a:stretch>
              <a:fillRect/>
            </a:stretch>
          </p:blipFill>
          <p:spPr bwMode="auto">
            <a:xfrm>
              <a:off x="144" y="2592"/>
              <a:ext cx="1584" cy="1033"/>
            </a:xfrm>
            <a:prstGeom prst="rect">
              <a:avLst/>
            </a:prstGeom>
            <a:noFill/>
            <a:ln w="2286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9236" name="Text Box 18"/>
            <p:cNvSpPr txBox="1">
              <a:spLocks noChangeArrowheads="1"/>
            </p:cNvSpPr>
            <p:nvPr/>
          </p:nvSpPr>
          <p:spPr bwMode="auto">
            <a:xfrm>
              <a:off x="636" y="2361"/>
              <a:ext cx="51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accent2"/>
                  </a:solidFill>
                  <a:latin typeface="Calibri" pitchFamily="34" charset="0"/>
                  <a:ea typeface="SimSun" pitchFamily="2" charset="-122"/>
                </a:rPr>
                <a:t>Nhộng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2514600" y="4419600"/>
            <a:ext cx="914400" cy="685800"/>
            <a:chOff x="1584" y="2784"/>
            <a:chExt cx="576" cy="432"/>
          </a:xfrm>
        </p:grpSpPr>
        <p:sp>
          <p:nvSpPr>
            <p:cNvPr id="9233" name="AutoShape 20"/>
            <p:cNvSpPr>
              <a:spLocks noChangeArrowheads="1"/>
            </p:cNvSpPr>
            <p:nvPr/>
          </p:nvSpPr>
          <p:spPr bwMode="auto">
            <a:xfrm>
              <a:off x="1584" y="2784"/>
              <a:ext cx="576" cy="432"/>
            </a:xfrm>
            <a:prstGeom prst="leftArrow">
              <a:avLst>
                <a:gd name="adj1" fmla="val 50000"/>
                <a:gd name="adj2" fmla="val 3333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>
                <a:latin typeface="Calibri" pitchFamily="34" charset="0"/>
              </a:endParaRPr>
            </a:p>
          </p:txBody>
        </p:sp>
        <p:sp>
          <p:nvSpPr>
            <p:cNvPr id="9234" name="Text Box 21"/>
            <p:cNvSpPr txBox="1">
              <a:spLocks noChangeArrowheads="1"/>
            </p:cNvSpPr>
            <p:nvPr/>
          </p:nvSpPr>
          <p:spPr bwMode="auto">
            <a:xfrm>
              <a:off x="1598" y="2928"/>
              <a:ext cx="51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Calibri" pitchFamily="34" charset="0"/>
                  <a:ea typeface="SimSun" pitchFamily="2" charset="-122"/>
                </a:rPr>
                <a:t>4-5 ngày</a:t>
              </a:r>
            </a:p>
          </p:txBody>
        </p:sp>
      </p:grpSp>
      <p:sp>
        <p:nvSpPr>
          <p:cNvPr id="9223" name="Text Box 25"/>
          <p:cNvSpPr txBox="1">
            <a:spLocks noChangeArrowheads="1"/>
          </p:cNvSpPr>
          <p:nvPr/>
        </p:nvSpPr>
        <p:spPr bwMode="auto">
          <a:xfrm>
            <a:off x="457200" y="304801"/>
            <a:ext cx="7924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Chu 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kỳ sinh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sản của muỗi</a:t>
            </a:r>
            <a:endParaRPr lang="en-US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3429000" y="3708400"/>
            <a:ext cx="2362200" cy="2084388"/>
            <a:chOff x="2160" y="2336"/>
            <a:chExt cx="1488" cy="1313"/>
          </a:xfrm>
        </p:grpSpPr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2502" y="2336"/>
              <a:ext cx="80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accent2"/>
                  </a:solidFill>
                  <a:latin typeface="Calibri" pitchFamily="34" charset="0"/>
                  <a:ea typeface="SimSun" pitchFamily="2" charset="-122"/>
                </a:rPr>
                <a:t>Lăng quăng</a:t>
              </a:r>
            </a:p>
          </p:txBody>
        </p:sp>
        <p:pic>
          <p:nvPicPr>
            <p:cNvPr id="9232" name="Picture 27" descr="D:\HQ\HPB panel\Photos taken during the launch on 24 May 07\larva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60" y="2592"/>
              <a:ext cx="1488" cy="105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6629400" y="3733800"/>
            <a:ext cx="2286000" cy="2057400"/>
            <a:chOff x="4176" y="2352"/>
            <a:chExt cx="1440" cy="1296"/>
          </a:xfrm>
        </p:grpSpPr>
        <p:sp>
          <p:nvSpPr>
            <p:cNvPr id="9229" name="Text Box 12"/>
            <p:cNvSpPr txBox="1">
              <a:spLocks noChangeArrowheads="1"/>
            </p:cNvSpPr>
            <p:nvPr/>
          </p:nvSpPr>
          <p:spPr bwMode="auto">
            <a:xfrm>
              <a:off x="4656" y="2352"/>
              <a:ext cx="47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accent2"/>
                  </a:solidFill>
                  <a:latin typeface="Calibri" pitchFamily="34" charset="0"/>
                  <a:ea typeface="SimSun" pitchFamily="2" charset="-122"/>
                </a:rPr>
                <a:t>Trứng</a:t>
              </a:r>
            </a:p>
          </p:txBody>
        </p:sp>
        <p:pic>
          <p:nvPicPr>
            <p:cNvPr id="9230" name="Picture 26" descr="D:\HQ\HPB panel\Photos taken during the launch on 24 May 07\mozzie egg.jpg"/>
            <p:cNvPicPr>
              <a:picLocks noChangeAspect="1" noChangeArrowheads="1"/>
            </p:cNvPicPr>
            <p:nvPr/>
          </p:nvPicPr>
          <p:blipFill>
            <a:blip r:embed="rId5" cstate="print"/>
            <a:srcRect t="4457"/>
            <a:stretch>
              <a:fillRect/>
            </a:stretch>
          </p:blipFill>
          <p:spPr bwMode="auto">
            <a:xfrm>
              <a:off x="4176" y="2593"/>
              <a:ext cx="1440" cy="105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5715000" y="4419600"/>
            <a:ext cx="914400" cy="685800"/>
            <a:chOff x="3600" y="2784"/>
            <a:chExt cx="576" cy="432"/>
          </a:xfrm>
        </p:grpSpPr>
        <p:sp>
          <p:nvSpPr>
            <p:cNvPr id="9227" name="AutoShape 23"/>
            <p:cNvSpPr>
              <a:spLocks noChangeArrowheads="1"/>
            </p:cNvSpPr>
            <p:nvPr/>
          </p:nvSpPr>
          <p:spPr bwMode="auto">
            <a:xfrm>
              <a:off x="3600" y="2784"/>
              <a:ext cx="576" cy="432"/>
            </a:xfrm>
            <a:prstGeom prst="leftArrow">
              <a:avLst>
                <a:gd name="adj1" fmla="val 50000"/>
                <a:gd name="adj2" fmla="val 3333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>
                <a:latin typeface="Calibri" pitchFamily="34" charset="0"/>
              </a:endParaRPr>
            </a:p>
          </p:txBody>
        </p:sp>
        <p:sp>
          <p:nvSpPr>
            <p:cNvPr id="9228" name="Text Box 24"/>
            <p:cNvSpPr txBox="1">
              <a:spLocks noChangeArrowheads="1"/>
            </p:cNvSpPr>
            <p:nvPr/>
          </p:nvSpPr>
          <p:spPr bwMode="auto">
            <a:xfrm>
              <a:off x="3662" y="2928"/>
              <a:ext cx="51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>
                  <a:latin typeface="Calibri" pitchFamily="34" charset="0"/>
                  <a:ea typeface="SimSun" pitchFamily="2" charset="-122"/>
                </a:rPr>
                <a:t>2-3 ngày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B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Ệ</a:t>
            </a:r>
            <a:r>
              <a:rPr lang="en-US" dirty="0" smtClean="0">
                <a:solidFill>
                  <a:srgbClr val="0070C0"/>
                </a:solidFill>
              </a:rPr>
              <a:t>NH DO VI RÚT ZIKA</a:t>
            </a:r>
          </a:p>
        </p:txBody>
      </p:sp>
      <p:pic>
        <p:nvPicPr>
          <p:cNvPr id="7" name="Content Placeholder 6" descr="sxh va zik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43400" y="1676400"/>
            <a:ext cx="4191000" cy="2057400"/>
          </a:xfrm>
        </p:spPr>
      </p:pic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33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Bệnh cấp tính do virus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Lây qua trung gian muỗi vằn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Có nguy cơ gây dị tật đầu nhỏ ở thai nhi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 descr="DAU NH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4191000"/>
            <a:ext cx="41148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NỘI DUNG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Một số bệnh truyền nhiễm dễ lây lan trong trường học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Dấu hiệu phát hiện bệnh sớm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Quy trình rửa tay, vệ sinh, khử khuẩn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Theo dõi, quản lý trẻ bệnh tại trường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Truyền thông cho cha mẹ học sinh.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>
                <a:cs typeface="Arial" pitchFamily="34" charset="0"/>
              </a:rPr>
              <a:t>Biểu hiện bệnh</a:t>
            </a:r>
            <a:endParaRPr lang="en-US" dirty="0">
              <a:cs typeface="Arial" pitchFamily="34" charset="0"/>
            </a:endParaRPr>
          </a:p>
        </p:txBody>
      </p:sp>
      <p:sp>
        <p:nvSpPr>
          <p:cNvPr id="2054" name="AutoShape 6" descr="Kết quả hình ảnh cho zika symptoms"/>
          <p:cNvSpPr>
            <a:spLocks noChangeAspect="1" noChangeArrowheads="1"/>
          </p:cNvSpPr>
          <p:nvPr/>
        </p:nvSpPr>
        <p:spPr bwMode="auto">
          <a:xfrm>
            <a:off x="155575" y="-1684338"/>
            <a:ext cx="4810125" cy="3514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web-zika-1-new-graph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600200"/>
            <a:ext cx="6629400" cy="4842753"/>
          </a:xfrm>
          <a:prstGeom prst="rect">
            <a:avLst/>
          </a:prstGeo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5410199"/>
            <a:ext cx="1447800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286000" y="1828800"/>
            <a:ext cx="1676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Mắt </a:t>
            </a:r>
            <a:r>
              <a:rPr lang="vi-VN" dirty="0" smtClean="0"/>
              <a:t>đỏ</a:t>
            </a:r>
            <a:r>
              <a:rPr lang="en-US" dirty="0" smtClean="0"/>
              <a:t> / </a:t>
            </a:r>
          </a:p>
          <a:p>
            <a:r>
              <a:rPr lang="en-US" dirty="0" smtClean="0"/>
              <a:t>viêm kết mạc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0" y="4038600"/>
            <a:ext cx="1219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Đau khớp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1752600"/>
            <a:ext cx="1295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Sốt nhẹ, nhức </a:t>
            </a:r>
            <a:r>
              <a:rPr lang="vi-VN" dirty="0" smtClean="0"/>
              <a:t>đầu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43600" y="2743200"/>
            <a:ext cx="1219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Nổi ban dát sẩn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38400" y="5486400"/>
            <a:ext cx="15240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Triệu chứng kéo dài từ 2 – 7 ngày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248400" y="5334000"/>
            <a:ext cx="22098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Chỉ khoảng 1 trong 5 ng</a:t>
            </a:r>
            <a:r>
              <a:rPr lang="vi-VN" dirty="0" smtClean="0"/>
              <a:t>ười</a:t>
            </a:r>
            <a:r>
              <a:rPr lang="en-US" dirty="0" smtClean="0"/>
              <a:t> nhiễm có biểu hiện triệu chứng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4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PHÁT HIỆN SỚM VÀ QUẢN LÝ </a:t>
            </a:r>
            <a:br>
              <a:rPr lang="vi-VN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vi-VN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TRẺ BỊ BỆNH TRONG TRƯỜNG MẦM NON</a:t>
            </a:r>
            <a:endParaRPr lang="en-US" sz="2800" dirty="0"/>
          </a:p>
        </p:txBody>
      </p:sp>
      <p:pic>
        <p:nvPicPr>
          <p:cNvPr id="4" name="Picture 2" descr="C:\Documents and Settings\buihaitrung\Desktop\giai-doan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203" y="1600200"/>
            <a:ext cx="778559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C:\Documents and Settings\buihaitrung\Desktop\sot-virus-can-benh-mua-he-dang-so-doi-voi-tre-em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447801"/>
            <a:ext cx="3429000" cy="2362200"/>
          </a:xfrm>
          <a:prstGeom prst="rect">
            <a:avLst/>
          </a:prstGeom>
          <a:noFill/>
        </p:spPr>
      </p:pic>
      <p:pic>
        <p:nvPicPr>
          <p:cNvPr id="5" name="Picture 2" descr="C:\Documents and Settings\buihaitrung\Desktop\x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47800"/>
            <a:ext cx="4038600" cy="2819400"/>
          </a:xfrm>
          <a:prstGeom prst="rect">
            <a:avLst/>
          </a:prstGeom>
          <a:noFill/>
        </p:spPr>
      </p:pic>
      <p:pic>
        <p:nvPicPr>
          <p:cNvPr id="6" name="Picture 2" descr="C:\Documents and Settings\buihaitrung\Desktop\tre-bi-benh-so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810000"/>
            <a:ext cx="3429000" cy="2514600"/>
          </a:xfrm>
          <a:prstGeom prst="rect">
            <a:avLst/>
          </a:prstGeom>
          <a:noFill/>
        </p:spPr>
      </p:pic>
      <p:pic>
        <p:nvPicPr>
          <p:cNvPr id="7" name="Picture 2" descr="C:\Documents and Settings\buihaitrung\Desktop\unknow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267200"/>
            <a:ext cx="27432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539750" y="404813"/>
            <a:ext cx="8382000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 DẤU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HIỆU </a:t>
            </a: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CHỈ ĐIỂM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BỆNH </a:t>
            </a: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TRUYỀN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NHIỄM</a:t>
            </a:r>
            <a:endParaRPr lang="en-US" sz="2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Biếng ăn, mệt mỏi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Thay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đổi hành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vi: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lờ đờ, khóc thét/kích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động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Sốt 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≥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38°C, nhức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đầu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Da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tái hoặc nổi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ban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Mắt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đỏ hoặc vàng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nhẹ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Rối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loạn thính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giác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Tiêu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chảy, 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ói mữa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đau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bụng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Phân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có đàm/máu, phân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đen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Sổ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mũi, ho, đau họng, khó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thở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Đau lưng/chân/tay…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vi-VN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Thường quy phòng bệnh truyền nhiễm trong trường học </a:t>
            </a:r>
            <a:endParaRPr lang="vi-VN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571875" y="2143125"/>
            <a:ext cx="1571625" cy="15001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sp>
        <p:nvSpPr>
          <p:cNvPr id="37892" name="TextBox 6"/>
          <p:cNvSpPr txBox="1">
            <a:spLocks noChangeArrowheads="1"/>
          </p:cNvSpPr>
          <p:nvPr/>
        </p:nvSpPr>
        <p:spPr bwMode="auto">
          <a:xfrm>
            <a:off x="3643313" y="2500313"/>
            <a:ext cx="1428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2400" b="1">
                <a:solidFill>
                  <a:srgbClr val="FFFF00"/>
                </a:solidFill>
              </a:rPr>
              <a:t>DỊCH BỆNH</a:t>
            </a:r>
          </a:p>
        </p:txBody>
      </p:sp>
      <p:sp>
        <p:nvSpPr>
          <p:cNvPr id="37893" name="TextBox 11"/>
          <p:cNvSpPr txBox="1">
            <a:spLocks noChangeArrowheads="1"/>
          </p:cNvSpPr>
          <p:nvPr/>
        </p:nvSpPr>
        <p:spPr bwMode="auto">
          <a:xfrm>
            <a:off x="1214438" y="1500188"/>
            <a:ext cx="2071687" cy="7080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 dirty="0"/>
              <a:t>1. Hạn chế nguồn lây</a:t>
            </a:r>
          </a:p>
        </p:txBody>
      </p:sp>
      <p:sp>
        <p:nvSpPr>
          <p:cNvPr id="37894" name="TextBox 12"/>
          <p:cNvSpPr txBox="1">
            <a:spLocks noChangeArrowheads="1"/>
          </p:cNvSpPr>
          <p:nvPr/>
        </p:nvSpPr>
        <p:spPr bwMode="auto">
          <a:xfrm>
            <a:off x="642938" y="2571750"/>
            <a:ext cx="214312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2. Vệ sinh, khử khuẩn đúng </a:t>
            </a:r>
          </a:p>
        </p:txBody>
      </p:sp>
      <p:sp>
        <p:nvSpPr>
          <p:cNvPr id="37895" name="TextBox 13"/>
          <p:cNvSpPr txBox="1">
            <a:spLocks noChangeArrowheads="1"/>
          </p:cNvSpPr>
          <p:nvPr/>
        </p:nvSpPr>
        <p:spPr bwMode="auto">
          <a:xfrm>
            <a:off x="785813" y="3643313"/>
            <a:ext cx="2500312" cy="7080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3. Đảm bảo  vệ sinh an toàn thực phẩm </a:t>
            </a:r>
          </a:p>
        </p:txBody>
      </p:sp>
      <p:sp>
        <p:nvSpPr>
          <p:cNvPr id="37896" name="TextBox 14"/>
          <p:cNvSpPr txBox="1">
            <a:spLocks noChangeArrowheads="1"/>
          </p:cNvSpPr>
          <p:nvPr/>
        </p:nvSpPr>
        <p:spPr bwMode="auto">
          <a:xfrm>
            <a:off x="3214688" y="4500563"/>
            <a:ext cx="2643187" cy="7080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4. Tiêm chủng đối với  bệnh đã có vắc xin</a:t>
            </a:r>
          </a:p>
        </p:txBody>
      </p:sp>
      <p:sp>
        <p:nvSpPr>
          <p:cNvPr id="37897" name="TextBox 15"/>
          <p:cNvSpPr txBox="1">
            <a:spLocks noChangeArrowheads="1"/>
          </p:cNvSpPr>
          <p:nvPr/>
        </p:nvSpPr>
        <p:spPr bwMode="auto">
          <a:xfrm>
            <a:off x="5715000" y="3571875"/>
            <a:ext cx="3214688" cy="708025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5. Theo dõi &amp; quản lý các ca bệnh truyền nhiễm </a:t>
            </a:r>
          </a:p>
        </p:txBody>
      </p:sp>
      <p:sp>
        <p:nvSpPr>
          <p:cNvPr id="37898" name="TextBox 16"/>
          <p:cNvSpPr txBox="1">
            <a:spLocks noChangeArrowheads="1"/>
          </p:cNvSpPr>
          <p:nvPr/>
        </p:nvSpPr>
        <p:spPr bwMode="auto">
          <a:xfrm>
            <a:off x="6000750" y="2571750"/>
            <a:ext cx="3000375" cy="708025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6. Thông báo cho y tế phường xã </a:t>
            </a:r>
          </a:p>
        </p:txBody>
      </p:sp>
      <p:sp>
        <p:nvSpPr>
          <p:cNvPr id="37899" name="TextBox 17"/>
          <p:cNvSpPr txBox="1">
            <a:spLocks noChangeArrowheads="1"/>
          </p:cNvSpPr>
          <p:nvPr/>
        </p:nvSpPr>
        <p:spPr bwMode="auto">
          <a:xfrm>
            <a:off x="5715000" y="1500188"/>
            <a:ext cx="3000375" cy="708025"/>
          </a:xfrm>
          <a:prstGeom prst="rect">
            <a:avLst/>
          </a:prstGeom>
          <a:solidFill>
            <a:srgbClr val="CC00FF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000"/>
              <a:t>7. Truyền thông phòng bệnh cho PHHS và GV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4375" y="5786438"/>
            <a:ext cx="7143750" cy="708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2000" b="1" dirty="0"/>
              <a:t>Các trường phải đảm bảo cơ sở vật chất cho HS và GV/BM thực hiện các biện pháp vệ sinh phòng bệnh</a:t>
            </a:r>
          </a:p>
        </p:txBody>
      </p:sp>
      <p:cxnSp>
        <p:nvCxnSpPr>
          <p:cNvPr id="21" name="Straight Arrow Connector 20"/>
          <p:cNvCxnSpPr>
            <a:stCxn id="37893" idx="3"/>
          </p:cNvCxnSpPr>
          <p:nvPr/>
        </p:nvCxnSpPr>
        <p:spPr>
          <a:xfrm>
            <a:off x="3286125" y="1854200"/>
            <a:ext cx="571500" cy="36036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37899" idx="1"/>
            <a:endCxn id="4" idx="7"/>
          </p:cNvCxnSpPr>
          <p:nvPr/>
        </p:nvCxnSpPr>
        <p:spPr>
          <a:xfrm rot="10800000" flipV="1">
            <a:off x="4913313" y="1854200"/>
            <a:ext cx="801687" cy="508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37898" idx="1"/>
            <a:endCxn id="4" idx="6"/>
          </p:cNvCxnSpPr>
          <p:nvPr/>
        </p:nvCxnSpPr>
        <p:spPr>
          <a:xfrm rot="10800000">
            <a:off x="5143500" y="2892425"/>
            <a:ext cx="857250" cy="3333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4857750" y="3643313"/>
            <a:ext cx="785813" cy="2857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37894" idx="3"/>
            <a:endCxn id="4" idx="2"/>
          </p:cNvCxnSpPr>
          <p:nvPr/>
        </p:nvCxnSpPr>
        <p:spPr>
          <a:xfrm flipV="1">
            <a:off x="2786063" y="2892425"/>
            <a:ext cx="785812" cy="3333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37895" idx="3"/>
          </p:cNvCxnSpPr>
          <p:nvPr/>
        </p:nvCxnSpPr>
        <p:spPr>
          <a:xfrm flipV="1">
            <a:off x="3286125" y="3571875"/>
            <a:ext cx="642938" cy="4254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4121843" y="4045639"/>
            <a:ext cx="747919" cy="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63" y="2357438"/>
            <a:ext cx="8229600" cy="11430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RỬA TAY</a:t>
            </a:r>
            <a:endParaRPr lang="vi-VN" sz="5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buihaitrung\Desktop\cach-phong-chong-giun-san-ki-sinh-o-nguoi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67200" y="1447800"/>
            <a:ext cx="3733800" cy="4572000"/>
          </a:xfrm>
          <a:prstGeom prst="rect">
            <a:avLst/>
          </a:prstGeom>
          <a:noFill/>
        </p:spPr>
      </p:pic>
      <p:pic>
        <p:nvPicPr>
          <p:cNvPr id="4" name="Picture 2" descr="C:\Documents and Settings\buihaitrung\Desktop\1352535153-giusachtaychob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447800"/>
            <a:ext cx="3505200" cy="2438400"/>
          </a:xfrm>
          <a:prstGeom prst="rect">
            <a:avLst/>
          </a:prstGeom>
          <a:noFill/>
        </p:spPr>
      </p:pic>
      <p:pic>
        <p:nvPicPr>
          <p:cNvPr id="5" name="Picture 2" descr="C:\Documents and Settings\buihaitrung\Desktop\phong-benh-tay-chan-mieng-khi-cho-con-di-nha-tre-hinh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886200"/>
            <a:ext cx="35052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chăm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sóc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rửa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tay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học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ăn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phục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phẩm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sóc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tế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trẻ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xúc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nhiễm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bẩn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ho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hắt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hơi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sóc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cưng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trường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về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Bất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kể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lúc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thấy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tay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dơ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2"/>
          <p:cNvSpPr>
            <a:spLocks noGrp="1"/>
          </p:cNvSpPr>
          <p:nvPr>
            <p:ph type="title"/>
          </p:nvPr>
        </p:nvSpPr>
        <p:spPr bwMode="auto">
          <a:xfrm>
            <a:off x="468313" y="260350"/>
            <a:ext cx="8229600" cy="5715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600" dirty="0" smtClean="0">
                <a:solidFill>
                  <a:srgbClr val="0070C0"/>
                </a:solidFill>
                <a:latin typeface="+mn-lt"/>
              </a:rPr>
              <a:t>R</a:t>
            </a:r>
            <a:r>
              <a:rPr lang="en-US" sz="3600" cap="none" dirty="0" smtClean="0">
                <a:solidFill>
                  <a:srgbClr val="0070C0"/>
                </a:solidFill>
                <a:latin typeface="+mn-lt"/>
              </a:rPr>
              <a:t>ỬA TAY ĐÚNG CÁCH</a:t>
            </a:r>
            <a:endParaRPr lang="vi-VN" sz="3600" cap="none" dirty="0" smtClean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838200"/>
            <a:ext cx="207645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3688" y="1125538"/>
            <a:ext cx="5534025" cy="4270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200">
                <a:latin typeface="Arial" pitchFamily="34" charset="0"/>
                <a:cs typeface="Arial" pitchFamily="34" charset="0"/>
              </a:rPr>
              <a:t>1. Làm ướt 2 bàn tay</a:t>
            </a:r>
            <a:endParaRPr lang="vi-VN" sz="22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850" y="2214563"/>
            <a:ext cx="5534025" cy="4270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200">
                <a:latin typeface="Arial" pitchFamily="34" charset="0"/>
                <a:cs typeface="Arial" pitchFamily="34" charset="0"/>
              </a:rPr>
              <a:t>2. Lấy xà phòng</a:t>
            </a:r>
            <a:endParaRPr lang="vi-VN" sz="22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209800"/>
            <a:ext cx="207645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505200"/>
            <a:ext cx="1143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850" y="3571875"/>
            <a:ext cx="5543550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3. Chà xát kỹ 2 lòng bàn tay, lưng bàn tay và các ngón tay với xà phòng trong 10 – 15 giây</a:t>
            </a:r>
            <a:endParaRPr lang="vi-VN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3505200"/>
            <a:ext cx="10620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4876800"/>
            <a:ext cx="21478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3850" y="5214938"/>
            <a:ext cx="5534025" cy="4270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2200">
                <a:latin typeface="Arial" pitchFamily="34" charset="0"/>
                <a:cs typeface="Arial" pitchFamily="34" charset="0"/>
              </a:rPr>
              <a:t>4. Rửa lại bằng nước sạch; sau đó lau khô</a:t>
            </a:r>
            <a:endParaRPr lang="vi-VN" sz="22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RỬA TAY 6 BƯỚC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buihaitrung\Desktop\2016571446974.jp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447801"/>
            <a:ext cx="6934200" cy="4343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Nguy cơ bệnh truyền nhiễm ở trẻ nhỏ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Lứa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tuổi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mầm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non,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mẫu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giáo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Đường lây: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Tiếp xúc trực tiếp qua giọt bắn khi ho, hắt hơi, nói chuyện: </a:t>
            </a:r>
            <a:r>
              <a:rPr lang="en-US" sz="2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Cúm, sởi, quai bị, thủy đậu, rubella, tay chân miệng ...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Tiếp xúc gián tiếp qua đồ vật, bàn tay nhiễm bẩn: </a:t>
            </a:r>
            <a:r>
              <a:rPr lang="en-US" sz="2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Tay chân miệng, tiêu chảy cấp...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Qua thực phẩm, nước uống: </a:t>
            </a:r>
            <a:r>
              <a:rPr lang="en-US" sz="2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tiêu chảy, tả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Lây qua côn trùng (muỗi): </a:t>
            </a:r>
            <a:r>
              <a:rPr lang="en-US" sz="2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sốt xuất </a:t>
            </a:r>
            <a:r>
              <a:rPr lang="en-US" sz="2400" i="1" dirty="0" smtClean="0">
                <a:solidFill>
                  <a:srgbClr val="0070C0"/>
                </a:solidFill>
                <a:cs typeface="Arial" pitchFamily="34" charset="0"/>
              </a:rPr>
              <a:t>huyết...</a:t>
            </a:r>
          </a:p>
          <a:p>
            <a:pPr>
              <a:buNone/>
            </a:pPr>
            <a:endParaRPr lang="en-US" sz="2800" dirty="0" smtClean="0">
              <a:cs typeface="Arial" pitchFamily="34" charset="0"/>
            </a:endParaRPr>
          </a:p>
        </p:txBody>
      </p:sp>
      <p:pic>
        <p:nvPicPr>
          <p:cNvPr id="4" name="Picture 2" descr="C:\Documents and Settings\buihaitrung\Desktop\unknow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343400"/>
            <a:ext cx="2143125" cy="2209801"/>
          </a:xfrm>
          <a:prstGeom prst="rect">
            <a:avLst/>
          </a:prstGeom>
          <a:noFill/>
        </p:spPr>
      </p:pic>
      <p:pic>
        <p:nvPicPr>
          <p:cNvPr id="5" name="Picture 2" descr="C:\Documents and Settings\buihaitrung\Desktop\1352535153-giusachtaychob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419600"/>
            <a:ext cx="2286000" cy="1905000"/>
          </a:xfrm>
          <a:prstGeom prst="rect">
            <a:avLst/>
          </a:prstGeom>
          <a:noFill/>
        </p:spPr>
      </p:pic>
      <p:pic>
        <p:nvPicPr>
          <p:cNvPr id="1026" name="Picture 2" descr="C:\Users\VT012\Desktop\trieu-chung-va-cach-dieu-tri-sot-xuat-huyet-o-tre-em-tai-nha-khoa-h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419600"/>
            <a:ext cx="24384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 tạo thói quen rửa tay cho trẻ ngay hôm nay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buihaitrung\Desktop\rua-tay_9-118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00200" y="1676400"/>
            <a:ext cx="52578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 duy trì đến tận ngày mai...</a:t>
            </a:r>
            <a:endParaRPr lang="en-US" sz="3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buihaitrung\Desktop\ruatay_GFE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447801"/>
            <a:ext cx="6034617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Bên cạnh việc tiêm phòng cho trẻ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buihaitrung\Desktop\chu-dong-tiem-vacxin-thuy-dau-de-bao-ve-suc-khoe-ca-nha-hinh-anh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524000"/>
            <a:ext cx="3810000" cy="3886200"/>
          </a:xfrm>
          <a:prstGeom prst="rect">
            <a:avLst/>
          </a:prstGeom>
          <a:noFill/>
        </p:spPr>
      </p:pic>
      <p:pic>
        <p:nvPicPr>
          <p:cNvPr id="21508" name="Picture 4" descr="Kết quả hình ảnh cho sơ &amp;dstrok;ồ ban sở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3771900" cy="3886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63" y="2357438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VỆ SINH – KHỬ KHUẨN</a:t>
            </a:r>
            <a:endParaRPr lang="vi-VN" sz="5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_1337 su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96975"/>
            <a:ext cx="2519363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IMG_13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429000"/>
            <a:ext cx="25193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14313" y="214313"/>
            <a:ext cx="8786812" cy="523875"/>
          </a:xfrm>
          <a:prstGeom prst="rect">
            <a:avLst/>
          </a:prstGeom>
          <a:solidFill>
            <a:srgbClr val="C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  <a:cs typeface="Arial" charset="0"/>
              </a:rPr>
              <a:t>LÀM SẠCH :</a:t>
            </a:r>
            <a:r>
              <a:rPr lang="en-US" sz="2800" b="1">
                <a:solidFill>
                  <a:srgbClr val="006600"/>
                </a:solidFill>
                <a:cs typeface="Arial" charset="0"/>
              </a:rPr>
              <a:t> </a:t>
            </a:r>
            <a:r>
              <a:rPr lang="en-US" sz="2800" b="1">
                <a:solidFill>
                  <a:schemeClr val="accent2"/>
                </a:solidFill>
                <a:cs typeface="Arial" charset="0"/>
              </a:rPr>
              <a:t>XÀ PHÒNG &amp; CÁC CHẤT LAU SÀN</a:t>
            </a:r>
            <a:endParaRPr lang="vi-VN" sz="2800" b="1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987675" y="1700213"/>
            <a:ext cx="6156325" cy="3808412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>
                <a:solidFill>
                  <a:schemeClr val="tx2"/>
                </a:solidFill>
              </a:rPr>
              <a:t>nhiều </a:t>
            </a:r>
            <a:r>
              <a:rPr lang="en-US" sz="2300" u="sng">
                <a:solidFill>
                  <a:schemeClr val="tx2"/>
                </a:solidFill>
              </a:rPr>
              <a:t>chất lau sàn</a:t>
            </a:r>
            <a:r>
              <a:rPr lang="en-US" sz="2300">
                <a:solidFill>
                  <a:schemeClr val="tx2"/>
                </a:solidFill>
              </a:rPr>
              <a:t> có trên thị trường</a:t>
            </a:r>
            <a:r>
              <a:rPr lang="en-US" sz="2300">
                <a:solidFill>
                  <a:srgbClr val="006600"/>
                </a:solidFill>
              </a:rPr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300"/>
              <a:t> có mùi thơm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300"/>
              <a:t> tiện lợi vì không phải lau lại bằng nước  </a:t>
            </a:r>
          </a:p>
          <a:p>
            <a:pPr>
              <a:spcBef>
                <a:spcPct val="50000"/>
              </a:spcBef>
            </a:pPr>
            <a:r>
              <a:rPr lang="en-US" sz="2300">
                <a:solidFill>
                  <a:schemeClr val="tx2"/>
                </a:solidFill>
                <a:sym typeface="Symbol" pitchFamily="18" charset="2"/>
              </a:rPr>
              <a:t> </a:t>
            </a:r>
            <a:r>
              <a:rPr lang="en-US" sz="2300">
                <a:solidFill>
                  <a:schemeClr val="tx2"/>
                </a:solidFill>
              </a:rPr>
              <a:t>sử dụng các sản phẩm này để </a:t>
            </a:r>
            <a:r>
              <a:rPr lang="en-US" sz="2300" u="sng">
                <a:solidFill>
                  <a:schemeClr val="tx2"/>
                </a:solidFill>
              </a:rPr>
              <a:t>lau sàn nhà</a:t>
            </a:r>
            <a:r>
              <a:rPr lang="en-US" sz="2300">
                <a:solidFill>
                  <a:schemeClr val="tx2"/>
                </a:solidFill>
              </a:rPr>
              <a:t> làm sạch mỗi ngày thay thế xà phòng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300"/>
              <a:t> dù trên nhãn có ghi tác dụng diệt trùng, qua khảo sát : </a:t>
            </a:r>
            <a:r>
              <a:rPr lang="en-US" sz="2300">
                <a:solidFill>
                  <a:srgbClr val="CC3300"/>
                </a:solidFill>
              </a:rPr>
              <a:t>tác dụng diệt trùng rất hạn chế </a:t>
            </a:r>
          </a:p>
          <a:p>
            <a:pPr>
              <a:spcBef>
                <a:spcPct val="50000"/>
              </a:spcBef>
            </a:pPr>
            <a:r>
              <a:rPr lang="en-US" sz="2300">
                <a:solidFill>
                  <a:srgbClr val="FF0000"/>
                </a:solidFill>
                <a:sym typeface="Symbol" pitchFamily="18" charset="2"/>
              </a:rPr>
              <a:t> </a:t>
            </a:r>
            <a:r>
              <a:rPr lang="en-US" sz="2300">
                <a:solidFill>
                  <a:srgbClr val="FF0000"/>
                </a:solidFill>
              </a:rPr>
              <a:t>không sử dụng cho mục đích khử trùng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987675" y="1123950"/>
            <a:ext cx="5545138" cy="412750"/>
          </a:xfrm>
          <a:prstGeom prst="rect">
            <a:avLst/>
          </a:prstGeom>
          <a:solidFill>
            <a:srgbClr val="E7FFF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1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LAU CHÙI - LÀM SẠCH MỖI NGÀY</a:t>
            </a:r>
            <a:endParaRPr lang="vi-VN" sz="21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6871" name="TextBox 5"/>
          <p:cNvSpPr txBox="1">
            <a:spLocks noChangeArrowheads="1"/>
          </p:cNvSpPr>
          <p:nvPr/>
        </p:nvSpPr>
        <p:spPr bwMode="auto">
          <a:xfrm>
            <a:off x="4214813" y="6286500"/>
            <a:ext cx="47148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/>
              <a:t>(Hình ảnh từ TTYTDP TPHCM)</a:t>
            </a:r>
            <a:endParaRPr lang="vi-V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Bột chloramin B 25%</a:t>
            </a:r>
            <a:endParaRPr lang="vi-VN" dirty="0" smtClean="0"/>
          </a:p>
        </p:txBody>
      </p:sp>
      <p:sp>
        <p:nvSpPr>
          <p:cNvPr id="34819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10200"/>
            <a:ext cx="4041775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mtClean="0"/>
              <a:t>Nước javel các loại</a:t>
            </a:r>
            <a:endParaRPr lang="vi-VN" smtClean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Giới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thiệu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khử</a:t>
            </a: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khuẩn</a:t>
            </a:r>
            <a:endParaRPr lang="vi-VN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3" name="Picture 2" descr="IMG_1341su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7950" y="1444625"/>
            <a:ext cx="2955925" cy="3941763"/>
          </a:xfrm>
          <a:noFill/>
        </p:spPr>
      </p:pic>
      <p:pic>
        <p:nvPicPr>
          <p:cNvPr id="3789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66888"/>
            <a:ext cx="4040188" cy="3297237"/>
          </a:xfrm>
          <a:noFill/>
        </p:spPr>
      </p:pic>
      <p:sp>
        <p:nvSpPr>
          <p:cNvPr id="37895" name="TextBox 5"/>
          <p:cNvSpPr txBox="1">
            <a:spLocks noChangeArrowheads="1"/>
          </p:cNvSpPr>
          <p:nvPr/>
        </p:nvSpPr>
        <p:spPr bwMode="auto">
          <a:xfrm>
            <a:off x="4143375" y="6357938"/>
            <a:ext cx="4714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/>
              <a:t>(Hình ảnh từ TTYTDP TPHCM)</a:t>
            </a:r>
            <a:endParaRPr lang="vi-V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78581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Sử dụng nước javel trong vệ sinh – khử khuẩn</a:t>
            </a:r>
            <a:endParaRPr lang="vi-VN" sz="3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0" y="857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50" y="1000125"/>
            <a:ext cx="6929438" cy="3698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javel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dirty="0">
                <a:latin typeface="Arial" pitchFamily="34" charset="0"/>
                <a:cs typeface="Arial" pitchFamily="34" charset="0"/>
              </a:rPr>
              <a:t> dung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dịch</a:t>
            </a:r>
            <a:r>
              <a:rPr lang="en-US" dirty="0">
                <a:latin typeface="Arial" pitchFamily="34" charset="0"/>
                <a:cs typeface="Arial" pitchFamily="34" charset="0"/>
              </a:rPr>
              <a:t> sodium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hypochloride</a:t>
            </a:r>
            <a:r>
              <a:rPr lang="en-US" dirty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natri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hypochloride</a:t>
            </a:r>
            <a:r>
              <a:rPr lang="en-US" dirty="0">
                <a:latin typeface="Arial" pitchFamily="34" charset="0"/>
                <a:cs typeface="Arial" pitchFamily="34" charset="0"/>
              </a:rPr>
              <a:t>)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50" y="1428750"/>
            <a:ext cx="6929438" cy="3698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thị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dirty="0">
                <a:latin typeface="Arial" pitchFamily="34" charset="0"/>
                <a:cs typeface="Arial" pitchFamily="34" charset="0"/>
              </a:rPr>
              <a:t> “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tẩy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trắng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quần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áo</a:t>
            </a:r>
            <a:r>
              <a:rPr lang="en-US" dirty="0">
                <a:latin typeface="Arial" pitchFamily="34" charset="0"/>
                <a:cs typeface="Arial" pitchFamily="34" charset="0"/>
              </a:rPr>
              <a:t>”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42" name="TextBox 7"/>
          <p:cNvSpPr txBox="1">
            <a:spLocks noChangeArrowheads="1"/>
          </p:cNvSpPr>
          <p:nvPr/>
        </p:nvSpPr>
        <p:spPr bwMode="auto">
          <a:xfrm>
            <a:off x="285750" y="1857375"/>
            <a:ext cx="6929438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Có thể dùng trong vệ sinh – khử khuẩn phòng bệnh</a:t>
            </a:r>
            <a:endParaRPr lang="vi-VN"/>
          </a:p>
        </p:txBody>
      </p:sp>
      <p:pic>
        <p:nvPicPr>
          <p:cNvPr id="3994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786063"/>
            <a:ext cx="2073275" cy="15001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86063" y="2714625"/>
            <a:ext cx="5357812" cy="1570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ngày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dẫn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nhãn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chai</a:t>
            </a:r>
            <a:r>
              <a:rPr lang="en-US" dirty="0"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nên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thay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thế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làm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sạch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bằng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xà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phòng</a:t>
            </a:r>
            <a:r>
              <a:rPr lang="en-US" dirty="0">
                <a:latin typeface="Arial" pitchFamily="34" charset="0"/>
                <a:cs typeface="Arial" pitchFamily="34" charset="0"/>
              </a:rPr>
              <a:t> /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lau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nhà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5" y="4572000"/>
            <a:ext cx="7929563" cy="8302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Khử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khuẩn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tuần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ca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cùng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lượng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nhưng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gấp</a:t>
            </a:r>
            <a:r>
              <a:rPr lang="en-US" dirty="0">
                <a:latin typeface="Arial" pitchFamily="34" charset="0"/>
                <a:cs typeface="Arial" pitchFamily="34" charset="0"/>
              </a:rPr>
              <a:t> 2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lần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lượng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Javel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TextBox 11"/>
          <p:cNvSpPr txBox="1">
            <a:spLocks noChangeArrowheads="1"/>
          </p:cNvSpPr>
          <p:nvPr/>
        </p:nvSpPr>
        <p:spPr bwMode="auto">
          <a:xfrm>
            <a:off x="3643313" y="5500688"/>
            <a:ext cx="5357812" cy="120015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Khử khuẩn hàng ngày khi có ca bệnh:</a:t>
            </a:r>
            <a:r>
              <a:rPr lang="en-US"/>
              <a:t> cùng lượng nước nhưng gấp 10 lần lượng Javel.</a:t>
            </a: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2"/>
          <p:cNvSpPr>
            <a:spLocks noGrp="1"/>
          </p:cNvSpPr>
          <p:nvPr>
            <p:ph type="title"/>
          </p:nvPr>
        </p:nvSpPr>
        <p:spPr>
          <a:xfrm>
            <a:off x="285750" y="274638"/>
            <a:ext cx="8401050" cy="654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Sử dụng chloramin B trong khử khuẩn</a:t>
            </a:r>
            <a:endParaRPr lang="vi-VN" sz="3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3" name="Picture 5" descr="IMG_090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43563" y="2000250"/>
            <a:ext cx="3167062" cy="2428875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500063" y="1643063"/>
            <a:ext cx="4643437" cy="12001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Khử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khuẩn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hàng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tuần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ca </a:t>
            </a:r>
            <a:r>
              <a:rPr lang="en-US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bệnh</a:t>
            </a:r>
            <a:r>
              <a: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dirty="0">
                <a:latin typeface="Arial" pitchFamily="34" charset="0"/>
                <a:cs typeface="Arial" pitchFamily="34" charset="0"/>
              </a:rPr>
              <a:t> 1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muỗng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cà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phê</a:t>
            </a:r>
            <a:r>
              <a:rPr lang="en-US" dirty="0">
                <a:latin typeface="Arial" pitchFamily="34" charset="0"/>
                <a:cs typeface="Arial" pitchFamily="34" charset="0"/>
              </a:rPr>
              <a:t> / 1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lít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dirty="0">
                <a:latin typeface="Arial" pitchFamily="34" charset="0"/>
                <a:cs typeface="Arial" pitchFamily="34" charset="0"/>
              </a:rPr>
              <a:t>.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TextBox 7"/>
          <p:cNvSpPr txBox="1">
            <a:spLocks noChangeArrowheads="1"/>
          </p:cNvSpPr>
          <p:nvPr/>
        </p:nvSpPr>
        <p:spPr bwMode="auto">
          <a:xfrm>
            <a:off x="1000125" y="4572000"/>
            <a:ext cx="7215188" cy="830263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Khử khuẩn hàng ngày khi có ca bệnh:</a:t>
            </a:r>
            <a:r>
              <a:rPr lang="en-US"/>
              <a:t> 5 muỗng cà phê / 1 lít nước</a:t>
            </a:r>
            <a:endParaRPr lang="vi-VN"/>
          </a:p>
        </p:txBody>
      </p:sp>
      <p:sp>
        <p:nvSpPr>
          <p:cNvPr id="40966" name="TextBox 5"/>
          <p:cNvSpPr txBox="1">
            <a:spLocks noChangeArrowheads="1"/>
          </p:cNvSpPr>
          <p:nvPr/>
        </p:nvSpPr>
        <p:spPr bwMode="auto">
          <a:xfrm>
            <a:off x="4214813" y="6286500"/>
            <a:ext cx="47148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/>
              <a:t>(Hình ảnh từ TTYTDP TPHCM)</a:t>
            </a:r>
            <a:endParaRPr lang="vi-V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92150"/>
            <a:ext cx="5976937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sz="3600" cap="none" dirty="0" smtClean="0">
                <a:solidFill>
                  <a:srgbClr val="0070C0"/>
                </a:solidFill>
              </a:rPr>
              <a:t>KHỬ KHUẨN ĐỒ CHƠI, VẬT DỤNG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643063"/>
            <a:ext cx="4357688" cy="3643312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en-US" sz="2800" dirty="0" smtClean="0"/>
              <a:t>Rửa sạch đồ chơi trước khi ngâm dung dịch khử khuẩn</a:t>
            </a:r>
          </a:p>
          <a:p>
            <a:pPr eaLnBrk="1" hangingPunct="1"/>
            <a:r>
              <a:rPr lang="en-US" sz="2800" dirty="0" smtClean="0"/>
              <a:t>Ngâm dung dịch khử khuẩn 30 phút</a:t>
            </a:r>
          </a:p>
          <a:p>
            <a:pPr eaLnBrk="1" hangingPunct="1"/>
            <a:r>
              <a:rPr lang="en-US" sz="2800" dirty="0" smtClean="0"/>
              <a:t>Rửa lại bằng nước sạch</a:t>
            </a:r>
          </a:p>
          <a:p>
            <a:pPr eaLnBrk="1" hangingPunct="1"/>
            <a:r>
              <a:rPr lang="en-US" sz="2800" dirty="0" smtClean="0"/>
              <a:t>Phơi khô</a:t>
            </a:r>
          </a:p>
        </p:txBody>
      </p:sp>
      <p:pic>
        <p:nvPicPr>
          <p:cNvPr id="34820" name="Picture 6" descr="DSC0064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371600"/>
            <a:ext cx="3429000" cy="2484437"/>
          </a:xfrm>
          <a:noFill/>
        </p:spPr>
      </p:pic>
      <p:pic>
        <p:nvPicPr>
          <p:cNvPr id="34821" name="Picture 7" descr="Hình ảnh19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3810000"/>
            <a:ext cx="3429000" cy="2667000"/>
          </a:xfrm>
          <a:noFill/>
        </p:spPr>
      </p:pic>
      <p:sp>
        <p:nvSpPr>
          <p:cNvPr id="34822" name="TextBox 5"/>
          <p:cNvSpPr txBox="1">
            <a:spLocks noChangeArrowheads="1"/>
          </p:cNvSpPr>
          <p:nvPr/>
        </p:nvSpPr>
        <p:spPr bwMode="auto">
          <a:xfrm>
            <a:off x="4191000" y="6519863"/>
            <a:ext cx="4714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dirty="0"/>
              <a:t>(Hình ảnh từ TTYTDP quận Tân Bình – TPHCM)</a:t>
            </a:r>
            <a:endParaRPr lang="vi-V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080375" cy="857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en-US" sz="3000" cap="non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SỬ DỤNG 2 XÔ TRONG LAU CHÙI BỀ MẶT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1428750"/>
            <a:ext cx="4862512" cy="4929188"/>
          </a:xfrm>
          <a:solidFill>
            <a:srgbClr val="FFFFCC"/>
          </a:solidFill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1 xô dung dịch khử khuẩn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1 xô nước để xả bẩn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Làm sạch bề mặt trước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Nhúng ướt đẫm khăn trong dung dịch khử khuẩn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Lau ướt các bề mặt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Xả sạch khi khăn bẩn hoặc bị khô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Nhúng lại vào dung dịch khử trùng và lau tiếp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Lau lại bằng nước sạch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Lau khô.</a:t>
            </a:r>
          </a:p>
        </p:txBody>
      </p:sp>
      <p:pic>
        <p:nvPicPr>
          <p:cNvPr id="35844" name="Picture 5" descr="2 x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1905000"/>
            <a:ext cx="3505200" cy="3390900"/>
          </a:xfrm>
          <a:noFill/>
        </p:spPr>
      </p:pic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4114800" y="5486400"/>
            <a:ext cx="4714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dirty="0"/>
              <a:t>(Hình ảnh từ TTYTDP TPHCM)</a:t>
            </a:r>
            <a:endParaRPr lang="vi-V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BỆNH TAY CHÂN MIỆNG LÀ GÌ?</a:t>
            </a:r>
            <a:endParaRPr lang="en-US" sz="36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Documents and Settings\buihaitrung\Desktop\1c25e7adb77ab83ec6b6-500x199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33600" y="2362200"/>
            <a:ext cx="4762500" cy="2209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63" y="2357438"/>
            <a:ext cx="8229600" cy="11430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KIỂM SOÁT NƠI SINH SẢN CỦA MUỖI</a:t>
            </a:r>
            <a:endParaRPr lang="vi-VN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228600" y="381000"/>
            <a:ext cx="7772400" cy="762000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vi-VN" smtClean="0">
                <a:solidFill>
                  <a:srgbClr val="00B0F0"/>
                </a:solidFill>
              </a:rPr>
              <a:t>	Loại trừ nơi sinh sản của muỗi </a:t>
            </a:r>
          </a:p>
        </p:txBody>
      </p:sp>
      <p:pic>
        <p:nvPicPr>
          <p:cNvPr id="14340" name="Picture 10" descr="P10100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9540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sxh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495800"/>
            <a:ext cx="2122488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371600"/>
            <a:ext cx="286117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JugLarv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3733800"/>
            <a:ext cx="1676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Nomad_hostel_breeding"/>
          <p:cNvPicPr>
            <a:picLocks noChangeAspect="1" noChangeArrowheads="1"/>
          </p:cNvPicPr>
          <p:nvPr/>
        </p:nvPicPr>
        <p:blipFill>
          <a:blip r:embed="rId6" cstate="print"/>
          <a:srcRect l="23018" t="15782" r="7396" b="11458"/>
          <a:stretch>
            <a:fillRect/>
          </a:stretch>
        </p:blipFill>
        <p:spPr bwMode="auto">
          <a:xfrm>
            <a:off x="1143000" y="4419600"/>
            <a:ext cx="29845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228600" y="381000"/>
            <a:ext cx="7772400" cy="762000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vi-VN" smtClean="0">
                <a:solidFill>
                  <a:srgbClr val="00B0F0"/>
                </a:solidFill>
              </a:rPr>
              <a:t>	Loại trừ nơi sinh sản của muỗi </a:t>
            </a:r>
          </a:p>
        </p:txBody>
      </p:sp>
      <p:pic>
        <p:nvPicPr>
          <p:cNvPr id="10" name="Picture 1029" descr="D:\HQ\Hi-res 5 actions pics\roof gut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4038600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OBG-01-bay kien copy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7239000" y="1905000"/>
            <a:ext cx="152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treeho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295400"/>
            <a:ext cx="2057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IMG_76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191000"/>
            <a:ext cx="25146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sxh0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4343400"/>
            <a:ext cx="3657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vi-VN" smtClean="0">
                <a:solidFill>
                  <a:srgbClr val="00B0F0"/>
                </a:solidFill>
              </a:rPr>
              <a:t>3 chiến lược phòng chống SXH và Zika</a:t>
            </a:r>
            <a:endParaRPr lang="en-US"/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2875" y="260350"/>
            <a:ext cx="88582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THEO </a:t>
            </a:r>
            <a:r>
              <a:rPr lang="en-US" sz="2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DÕI-QUẢN LÝ TRẺ MẮC BỆNH TRUYỀN NHIỄM</a:t>
            </a:r>
            <a:endParaRPr lang="vi-VN" sz="2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389" name="Group 5"/>
          <p:cNvGraphicFramePr>
            <a:graphicFrameLocks noGrp="1"/>
          </p:cNvGraphicFramePr>
          <p:nvPr/>
        </p:nvGraphicFramePr>
        <p:xfrm>
          <a:off x="482600" y="3732213"/>
          <a:ext cx="8229600" cy="2685098"/>
        </p:xfrm>
        <a:graphic>
          <a:graphicData uri="http://schemas.openxmlformats.org/drawingml/2006/table">
            <a:tbl>
              <a:tblPr/>
              <a:tblGrid>
                <a:gridCol w="474663"/>
                <a:gridCol w="820737"/>
                <a:gridCol w="762000"/>
                <a:gridCol w="762000"/>
                <a:gridCol w="1162050"/>
                <a:gridCol w="708025"/>
                <a:gridCol w="768350"/>
                <a:gridCol w="866775"/>
                <a:gridCol w="1219200"/>
                <a:gridCol w="685800"/>
              </a:tblGrid>
              <a:tr h="10207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 tên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tên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lớp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phái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 nhà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PX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tên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bệnh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ngày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mắc bệnh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ngày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nghỉ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31" name="Text Box 74"/>
          <p:cNvSpPr txBox="1">
            <a:spLocks noChangeArrowheads="1"/>
          </p:cNvSpPr>
          <p:nvPr/>
        </p:nvSpPr>
        <p:spPr bwMode="auto">
          <a:xfrm>
            <a:off x="468313" y="836613"/>
            <a:ext cx="83820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u="sng" dirty="0"/>
              <a:t>Trẻ nghỉ bệnh</a:t>
            </a:r>
            <a:r>
              <a:rPr lang="en-US" sz="2000" dirty="0"/>
              <a:t> : tìm hiểu có phải bệnh truyền nhiễm không?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u="sng" dirty="0"/>
              <a:t>Nếu là bệnh truyền nhiễm</a:t>
            </a:r>
            <a:r>
              <a:rPr lang="en-US" sz="2000" dirty="0"/>
              <a:t> : đó là bệnh gì? Bệnh truyền nhiễm được ghi nhận qua chẩn đoán khi đi khám bệnh (Bv, phòng khám …)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u="sng" dirty="0"/>
              <a:t>Khi trẻ đi học trở lại</a:t>
            </a:r>
            <a:r>
              <a:rPr lang="en-US" sz="2000" dirty="0"/>
              <a:t> : giáo viên chủ nhiệm lớp ghi nhận các thông tin qua phụ huynh và ghi vào sổ quản lý </a:t>
            </a:r>
            <a:r>
              <a:rPr lang="en-US" sz="2000" dirty="0" smtClean="0"/>
              <a:t>bệnh.</a:t>
            </a:r>
            <a:endParaRPr lang="en-US" sz="20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/>
              <a:t> </a:t>
            </a:r>
            <a:r>
              <a:rPr lang="en-US" sz="2000" u="sng" dirty="0"/>
              <a:t>Trường tổng hợp</a:t>
            </a:r>
            <a:r>
              <a:rPr lang="en-US" sz="2000" dirty="0"/>
              <a:t> : </a:t>
            </a:r>
            <a:r>
              <a:rPr lang="en-US" sz="2000" i="1" dirty="0">
                <a:solidFill>
                  <a:srgbClr val="FF0000"/>
                </a:solidFill>
              </a:rPr>
              <a:t>báo cáo mỗi tháng </a:t>
            </a:r>
            <a:r>
              <a:rPr lang="en-US" sz="2000" i="1" dirty="0" err="1">
                <a:solidFill>
                  <a:srgbClr val="FF0000"/>
                </a:solidFill>
              </a:rPr>
              <a:t>về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</a:rPr>
              <a:t>TTYT </a:t>
            </a:r>
            <a:r>
              <a:rPr lang="en-US" sz="2000" i="1" dirty="0" err="1" smtClean="0">
                <a:solidFill>
                  <a:srgbClr val="FF0000"/>
                </a:solidFill>
              </a:rPr>
              <a:t>Quận</a:t>
            </a:r>
            <a:r>
              <a:rPr lang="en-US" sz="2000" i="1" dirty="0" smtClean="0">
                <a:solidFill>
                  <a:srgbClr val="FF0000"/>
                </a:solidFill>
              </a:rPr>
              <a:t> </a:t>
            </a:r>
            <a:r>
              <a:rPr lang="en-US" sz="2000" dirty="0"/>
              <a:t>hàng tháng (trước ngày 10 tháng kế tiếp) qua </a:t>
            </a:r>
            <a:r>
              <a:rPr lang="en-US" sz="2000" dirty="0" err="1" smtClean="0"/>
              <a:t>e.mail</a:t>
            </a:r>
            <a:r>
              <a:rPr lang="en-US" sz="2000" dirty="0" smtClean="0"/>
              <a:t>: </a:t>
            </a:r>
            <a:r>
              <a:rPr lang="en-US" sz="2000" dirty="0" smtClean="0">
                <a:hlinkClick r:id="rId2"/>
              </a:rPr>
              <a:t>ytdp11@yahoo.com</a:t>
            </a:r>
            <a:r>
              <a:rPr lang="en-US" sz="2000" dirty="0" smtClean="0"/>
              <a:t> </a:t>
            </a:r>
            <a:r>
              <a:rPr lang="en-US" sz="2000" dirty="0" err="1" smtClean="0"/>
              <a:t>theo</a:t>
            </a:r>
            <a:r>
              <a:rPr lang="en-US" sz="2000" dirty="0" smtClean="0"/>
              <a:t> </a:t>
            </a:r>
            <a:r>
              <a:rPr lang="en-US" sz="2000" dirty="0"/>
              <a:t>mẫu exel cài </a:t>
            </a:r>
            <a:r>
              <a:rPr lang="en-US" sz="2000" dirty="0" smtClean="0"/>
              <a:t>sẵn.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424863" cy="43973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vi-VN" sz="2400" cap="none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TRUY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</a:rPr>
              <a:t>Ề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N THÔNG PHÒNG </a:t>
            </a:r>
            <a:r>
              <a:rPr lang="en-US" sz="2400" cap="none" dirty="0" smtClean="0">
                <a:solidFill>
                  <a:srgbClr val="0070C0"/>
                </a:solidFill>
                <a:latin typeface="Arial" charset="0"/>
              </a:rPr>
              <a:t>B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</a:rPr>
              <a:t>Ệ</a:t>
            </a:r>
            <a:r>
              <a:rPr lang="en-US" sz="2400" cap="none" dirty="0" smtClean="0">
                <a:solidFill>
                  <a:srgbClr val="0070C0"/>
                </a:solidFill>
                <a:latin typeface="Arial" charset="0"/>
              </a:rPr>
              <a:t>NH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CHO CHA M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</a:rPr>
              <a:t>Ẹ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en-US" sz="2400" cap="none" dirty="0" smtClean="0">
                <a:solidFill>
                  <a:srgbClr val="0070C0"/>
                </a:solidFill>
                <a:latin typeface="Arial" charset="0"/>
              </a:rPr>
              <a:t>H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</a:rPr>
              <a:t>Ọ</a:t>
            </a:r>
            <a:r>
              <a:rPr lang="vi-VN" sz="2400" cap="none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C SINH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288" y="908050"/>
            <a:ext cx="8001000" cy="42862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Nội dung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:</a:t>
            </a:r>
            <a:endParaRPr lang="vi-VN" sz="2600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Không để trẻ bệnh đến trường</a:t>
            </a:r>
          </a:p>
          <a:p>
            <a:pPr lvl="2" eaLnBrk="1" hangingPunct="1">
              <a:defRPr/>
            </a:pPr>
            <a:r>
              <a:rPr lang="vi-VN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Giải thích: vì là nguồn lây bệnh cho trẻ khác trong trường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vi-VN" sz="18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Thông báo lại chẩn đoán của BS</a:t>
            </a:r>
          </a:p>
          <a:p>
            <a:pPr lvl="2" eaLnBrk="1" hangingPunct="1">
              <a:defRPr/>
            </a:pPr>
            <a:r>
              <a:rPr lang="vi-VN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Để nhà trường nắm bắt được tình hình bệnh trong trường, lớp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vi-VN" sz="18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2" eaLnBrk="1" hangingPunct="1">
              <a:defRPr/>
            </a:pPr>
            <a:r>
              <a:rPr lang="vi-VN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Để thực hiện các biện pháp kiểm soát dịch bệnh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vi-VN" sz="18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Khuyến khích vệ sinh phòng bệnh</a:t>
            </a: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Giải đáp thắc mắc của bà mẹ (nếu có)</a:t>
            </a:r>
          </a:p>
          <a:p>
            <a:pPr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Hình thức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:</a:t>
            </a:r>
            <a:endParaRPr lang="vi-VN" sz="2600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Gởi thư ngỏ đến tận tay Cha mẹ học sinh</a:t>
            </a:r>
          </a:p>
          <a:p>
            <a:pPr lvl="1" eaLnBrk="1" hangingPunct="1">
              <a:defRPr/>
            </a:pPr>
            <a:r>
              <a:rPr lang="vi-VN" sz="2600" dirty="0" smtClean="0">
                <a:latin typeface="Arial" pitchFamily="34" charset="0"/>
                <a:cs typeface="Arial" pitchFamily="34" charset="0"/>
              </a:rPr>
              <a:t>Trao đổi trực tiếp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  <a:endParaRPr lang="vi-VN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323850" y="5516563"/>
            <a:ext cx="8501063" cy="91598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dirty="0">
                <a:solidFill>
                  <a:srgbClr val="FFFF66"/>
                </a:solidFill>
              </a:rPr>
              <a:t>Để truyền thông cho PHHS, giáo viên phải nắm vững:</a:t>
            </a:r>
          </a:p>
          <a:p>
            <a:r>
              <a:rPr lang="vi-VN" dirty="0">
                <a:solidFill>
                  <a:srgbClr val="FFFF66"/>
                </a:solidFill>
              </a:rPr>
              <a:t>      các biểu hiện của trẻ bệnh</a:t>
            </a:r>
          </a:p>
          <a:p>
            <a:r>
              <a:rPr lang="vi-VN" dirty="0">
                <a:solidFill>
                  <a:srgbClr val="FFFF66"/>
                </a:solidFill>
              </a:rPr>
              <a:t>      rửa tay đúng cách – vệ sinh khử khuẩn theo hướng dẫn của </a:t>
            </a:r>
            <a:r>
              <a:rPr lang="vi-VN" dirty="0" smtClean="0">
                <a:solidFill>
                  <a:srgbClr val="FFFF66"/>
                </a:solidFill>
              </a:rPr>
              <a:t>TTYTDP/TPHCM </a:t>
            </a:r>
            <a:endParaRPr lang="vi-VN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CẢM ƠN ĐÃ THEO DÕI!</a:t>
            </a:r>
            <a:endParaRPr lang="en-US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buihaitrung\Desktop\soc nau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7" y="1447800"/>
            <a:ext cx="6862763" cy="2971801"/>
          </a:xfrm>
          <a:prstGeom prst="rect">
            <a:avLst/>
          </a:prstGeom>
          <a:noFill/>
        </p:spPr>
      </p:pic>
      <p:pic>
        <p:nvPicPr>
          <p:cNvPr id="5" name="Picture 2" descr="C:\Documents and Settings\buihaitrung\Desktop\1-5_3073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419600"/>
            <a:ext cx="3505200" cy="2057400"/>
          </a:xfrm>
          <a:prstGeom prst="rect">
            <a:avLst/>
          </a:prstGeom>
          <a:noFill/>
        </p:spPr>
      </p:pic>
      <p:pic>
        <p:nvPicPr>
          <p:cNvPr id="6" name="Picture 2" descr="C:\Documents and Settings\buihaitrung\Desktop\tre-so-sinh-bi-ngat-mui-nghet-so-mui-ho-viem-mui-nguy-hiem-khong-phai-lam-s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419600"/>
            <a:ext cx="3276600" cy="213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C:\Documents and Settings\buihaitrung\Desktop\images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629399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6429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vi-V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Content Placeholder 1"/>
          <p:cNvSpPr>
            <a:spLocks noGrp="1"/>
          </p:cNvSpPr>
          <p:nvPr>
            <p:ph sz="quarter" idx="1"/>
          </p:nvPr>
        </p:nvSpPr>
        <p:spPr>
          <a:xfrm>
            <a:off x="428625" y="857250"/>
            <a:ext cx="5572125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Arial" charset="0"/>
                <a:cs typeface="Arial" charset="0"/>
              </a:rPr>
              <a:t>Bệnh do virus gây ra</a:t>
            </a:r>
          </a:p>
          <a:p>
            <a:pPr eaLnBrk="1" hangingPunct="1"/>
            <a:r>
              <a:rPr lang="en-US" sz="2800" dirty="0" smtClean="0">
                <a:latin typeface="Arial" charset="0"/>
                <a:cs typeface="Arial" charset="0"/>
              </a:rPr>
              <a:t>Biểu hiện:</a:t>
            </a:r>
          </a:p>
          <a:p>
            <a:pPr lvl="1" eaLnBrk="1" hangingPunct="1"/>
            <a:r>
              <a:rPr lang="en-US" sz="2400" dirty="0" smtClean="0">
                <a:latin typeface="Arial" charset="0"/>
                <a:cs typeface="Arial" charset="0"/>
              </a:rPr>
              <a:t>Những bóng nước ở lòng bàn chân, bàn tay, đầu gối.</a:t>
            </a:r>
          </a:p>
          <a:p>
            <a:pPr lvl="1" eaLnBrk="1" hangingPunct="1"/>
            <a:r>
              <a:rPr lang="en-US" sz="2400" dirty="0" smtClean="0">
                <a:latin typeface="Arial" charset="0"/>
                <a:cs typeface="Arial" charset="0"/>
              </a:rPr>
              <a:t>Nhiều vết loét trong miệng.</a:t>
            </a:r>
            <a:endParaRPr lang="vi-VN" sz="24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sz="2800" dirty="0" smtClean="0">
                <a:latin typeface="Arial" charset="0"/>
                <a:cs typeface="Arial" charset="0"/>
              </a:rPr>
              <a:t>Đa số bệnh nhẹ, có khi không có triệu chứng điển hình.</a:t>
            </a:r>
          </a:p>
        </p:txBody>
      </p:sp>
      <p:pic>
        <p:nvPicPr>
          <p:cNvPr id="17412" name="Picture 7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572000"/>
            <a:ext cx="2895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TCM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51363"/>
            <a:ext cx="274320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TCM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572000"/>
            <a:ext cx="2667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9" descr="TCM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1928813"/>
            <a:ext cx="2971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sz="quarter" idx="1"/>
          </p:nvPr>
        </p:nvSpPr>
        <p:spPr>
          <a:xfrm>
            <a:off x="500063" y="1428750"/>
            <a:ext cx="5429250" cy="242887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Virus gây bệnh thải ra bên ngoài qua</a:t>
            </a:r>
          </a:p>
          <a:p>
            <a:pPr lvl="1" eaLnBrk="1" hangingPunct="1"/>
            <a:r>
              <a:rPr lang="en-US" dirty="0" smtClean="0"/>
              <a:t>Bóng nước bị vỡ</a:t>
            </a:r>
          </a:p>
          <a:p>
            <a:pPr lvl="1" eaLnBrk="1" hangingPunct="1"/>
            <a:r>
              <a:rPr lang="en-US" dirty="0" smtClean="0"/>
              <a:t>Phân</a:t>
            </a:r>
          </a:p>
          <a:p>
            <a:pPr lvl="1" eaLnBrk="1" hangingPunct="1"/>
            <a:r>
              <a:rPr lang="en-US" dirty="0" smtClean="0"/>
              <a:t>Khi ho, hắt hơi </a:t>
            </a:r>
          </a:p>
          <a:p>
            <a:pPr eaLnBrk="1" hangingPunct="1"/>
            <a:endParaRPr lang="vi-VN" dirty="0" smtClean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274638"/>
            <a:ext cx="8229600" cy="511156"/>
          </a:xfrm>
          <a:prstGeom prst="rect">
            <a:avLst/>
          </a:prstGeom>
        </p:spPr>
        <p:txBody>
          <a:bodyPr anchor="ctr">
            <a:normAutofit fontScale="8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Bệnh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TCM </a:t>
            </a: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lây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lan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như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thế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nào</a:t>
            </a:r>
            <a:r>
              <a:rPr lang="en-US" sz="4100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?</a:t>
            </a:r>
            <a:endParaRPr lang="vi-VN" sz="4100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8436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271462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4286250"/>
            <a:ext cx="247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1500188"/>
            <a:ext cx="18192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4857750"/>
            <a:ext cx="17811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sz="quarter" idx="1"/>
          </p:nvPr>
        </p:nvSpPr>
        <p:spPr>
          <a:xfrm>
            <a:off x="428625" y="1071563"/>
            <a:ext cx="7929563" cy="642937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  <a:cs typeface="Arial" charset="0"/>
              </a:rPr>
              <a:t>Tiếp xúc trực tiếp người bệnh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274638"/>
            <a:ext cx="8229600" cy="511156"/>
          </a:xfrm>
          <a:prstGeom prst="rect">
            <a:avLst/>
          </a:prstGeom>
        </p:spPr>
        <p:txBody>
          <a:bodyPr anchor="ctr">
            <a:normAutofit fontScale="8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Bệnh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TCM </a:t>
            </a: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lây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lan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như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thế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100" b="1" dirty="0" err="1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nào</a:t>
            </a:r>
            <a:r>
              <a:rPr lang="en-US" sz="41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?</a:t>
            </a:r>
            <a:endParaRPr lang="vi-VN" sz="41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9460" name="Picture 21" descr="fever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500438"/>
            <a:ext cx="22415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428625" y="2143125"/>
            <a:ext cx="7929563" cy="1000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r>
              <a:rPr lang="en-US" sz="2700" dirty="0" err="1">
                <a:latin typeface="Arial" pitchFamily="34" charset="0"/>
                <a:cs typeface="Arial" pitchFamily="34" charset="0"/>
              </a:rPr>
              <a:t>Bàn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tay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lớn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là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trung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gian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truyền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bệnh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nếu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không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rửa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tay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sạch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chăm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700" dirty="0" err="1">
                <a:latin typeface="Arial" pitchFamily="34" charset="0"/>
                <a:cs typeface="Arial" pitchFamily="34" charset="0"/>
              </a:rPr>
              <a:t>bệnh</a:t>
            </a:r>
            <a:endParaRPr lang="vi-VN" sz="27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sz="quarter" idx="1"/>
          </p:nvPr>
        </p:nvSpPr>
        <p:spPr>
          <a:xfrm>
            <a:off x="249238" y="1412875"/>
            <a:ext cx="7929562" cy="928688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US" b="1" smtClean="0">
                <a:latin typeface="Arial" charset="0"/>
                <a:cs typeface="Arial" charset="0"/>
              </a:rPr>
              <a:t>Cầm nắm những vật dụng, đồ chơi, có dính chất tiết từ nốt bóng nước của người bệnh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01612" y="660401"/>
            <a:ext cx="8229601" cy="511155"/>
          </a:xfrm>
          <a:prstGeom prst="rect">
            <a:avLst/>
          </a:prstGeom>
        </p:spPr>
        <p:txBody>
          <a:bodyPr anchor="ctr">
            <a:normAutofit fontScale="8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Bệnh TCM lây lan như thế nào?</a:t>
            </a:r>
            <a:endParaRPr lang="vi-VN" sz="41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3348038" y="2924175"/>
            <a:ext cx="5184775" cy="1800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r>
              <a:rPr lang="en-US" sz="2700">
                <a:latin typeface="Arial" pitchFamily="34" charset="0"/>
                <a:cs typeface="Arial" pitchFamily="34" charset="0"/>
              </a:rPr>
              <a:t>Chạm vào các bề mặt như sàn nhà, bàn ghế, cánh cửa … có dính chất tiết từ nốt bóng nước của người bệnh</a:t>
            </a:r>
            <a:endParaRPr lang="vi-VN" sz="27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2413000"/>
            <a:ext cx="20637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j02836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9100" y="198438"/>
            <a:ext cx="1828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8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338" y="5067300"/>
            <a:ext cx="1143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388" y="4275138"/>
            <a:ext cx="2624137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3600" cap="non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 BIỆN PHÁP PHÒNG BỆNH TCM</a:t>
            </a:r>
            <a:endParaRPr lang="vi-VN" sz="3600" cap="none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323850" y="2420938"/>
            <a:ext cx="1190625" cy="1187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BỆNH CHƯA</a:t>
            </a:r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CÓ</a:t>
            </a:r>
            <a:endParaRPr lang="vi-VN" sz="24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0" y="2349500"/>
            <a:ext cx="1500188" cy="641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THUỐC ĐIỀU TRỊ</a:t>
            </a:r>
            <a:endParaRPr lang="vi-VN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250" y="2997200"/>
            <a:ext cx="1500188" cy="641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VẮC XIN DỰ PHÒNG</a:t>
            </a:r>
            <a:endParaRPr lang="vi-VN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143250" y="2357438"/>
            <a:ext cx="2571750" cy="1143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3214688" y="2714625"/>
            <a:ext cx="2143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ĐỂ PHÒNG BỆNH</a:t>
            </a:r>
            <a:endParaRPr lang="vi-VN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25" y="1928813"/>
            <a:ext cx="2786063" cy="9239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RỬA TAY THƯỜNG XUYÊN CHO TRẺ VÀ NGƯỜI CHĂM SÓC 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25" y="2928938"/>
            <a:ext cx="2786063" cy="9239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VỆ SINH, KHỬ KHUẨN VẬT DỤNG VÀ NƠI SINH HOẠT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eft Brace 12"/>
          <p:cNvSpPr/>
          <p:nvPr/>
        </p:nvSpPr>
        <p:spPr>
          <a:xfrm>
            <a:off x="5786438" y="2286000"/>
            <a:ext cx="285750" cy="1357313"/>
          </a:xfrm>
          <a:prstGeom prst="leftBrace">
            <a:avLst>
              <a:gd name="adj1" fmla="val 8333"/>
              <a:gd name="adj2" fmla="val 49168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1168</TotalTime>
  <Words>1868</Words>
  <Application>Microsoft Office PowerPoint</Application>
  <PresentationFormat>On-screen Show (4:3)</PresentationFormat>
  <Paragraphs>262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KIỂM SOÁT BỆNH TRUYỀN NHIỄM TRONG TRƯỜNG HỌC</vt:lpstr>
      <vt:lpstr>NỘI DUNG</vt:lpstr>
      <vt:lpstr>Nguy cơ bệnh truyền nhiễm ở trẻ nhỏ</vt:lpstr>
      <vt:lpstr>BỆNH TAY CHÂN MIỆNG LÀ GÌ?</vt:lpstr>
      <vt:lpstr>PowerPoint Presentation</vt:lpstr>
      <vt:lpstr>PowerPoint Presentation</vt:lpstr>
      <vt:lpstr>PowerPoint Presentation</vt:lpstr>
      <vt:lpstr>PowerPoint Presentation</vt:lpstr>
      <vt:lpstr>CÁC BIỆN PHÁP PHÒNG BỆNH TCM</vt:lpstr>
      <vt:lpstr>QUAI BỊ</vt:lpstr>
      <vt:lpstr>QUAI BỊ</vt:lpstr>
      <vt:lpstr>THỦY ĐẬU</vt:lpstr>
      <vt:lpstr>THỦY ĐẬU</vt:lpstr>
      <vt:lpstr>BỆNH SỞI</vt:lpstr>
      <vt:lpstr>BỆNH SỞI</vt:lpstr>
      <vt:lpstr>BỆNH SỐT XUẤT HUYẾT</vt:lpstr>
      <vt:lpstr>BỆNH SỐT XUẤT HUYẾT</vt:lpstr>
      <vt:lpstr>PowerPoint Presentation</vt:lpstr>
      <vt:lpstr>BỆNH DO VI RÚT ZIKA</vt:lpstr>
      <vt:lpstr>Biểu hiện bệnh</vt:lpstr>
      <vt:lpstr>PHÁT HIỆN SỚM VÀ QUẢN LÝ  TRẺ BỊ BỆNH TRONG TRƯỜNG MẦM NON</vt:lpstr>
      <vt:lpstr>PowerPoint Presentation</vt:lpstr>
      <vt:lpstr>PowerPoint Presentation</vt:lpstr>
      <vt:lpstr>Thường quy phòng bệnh truyền nhiễm trong trường học </vt:lpstr>
      <vt:lpstr>RỬA TAY</vt:lpstr>
      <vt:lpstr>PowerPoint Presentation</vt:lpstr>
      <vt:lpstr>Trẻ và người chăm sóc: rửa tay khi nào?</vt:lpstr>
      <vt:lpstr>RỬA TAY ĐÚNG CÁCH</vt:lpstr>
      <vt:lpstr>RỬA TAY 6 BƯỚC</vt:lpstr>
      <vt:lpstr>Hãy tạo thói quen rửa tay cho trẻ ngay hôm nay</vt:lpstr>
      <vt:lpstr>Và duy trì đến tận ngày mai...</vt:lpstr>
      <vt:lpstr>Bên cạnh việc tiêm phòng cho trẻ</vt:lpstr>
      <vt:lpstr>VỆ SINH – KHỬ KHUẨN</vt:lpstr>
      <vt:lpstr>PowerPoint Presentation</vt:lpstr>
      <vt:lpstr>Giới thiệu các loại chất khử khuẩn</vt:lpstr>
      <vt:lpstr>Sử dụng nước javel trong vệ sinh – khử khuẩn</vt:lpstr>
      <vt:lpstr>Sử dụng chloramin B trong khử khuẩn</vt:lpstr>
      <vt:lpstr>KHỬ KHUẨN ĐỒ CHƠI, VẬT DỤNG</vt:lpstr>
      <vt:lpstr>SỬ DỤNG 2 XÔ TRONG LAU CHÙI BỀ MẶT</vt:lpstr>
      <vt:lpstr>KIỂM SOÁT NƠI SINH SẢN CỦA MUỖI</vt:lpstr>
      <vt:lpstr> Loại trừ nơi sinh sản của muỗi </vt:lpstr>
      <vt:lpstr> Loại trừ nơi sinh sản của muỗi </vt:lpstr>
      <vt:lpstr>3 chiến lược phòng chống SXH và Zika</vt:lpstr>
      <vt:lpstr>PowerPoint Presentation</vt:lpstr>
      <vt:lpstr>TRUYỀN THÔNG PHÒNG BỆNH CHO CHA MẸ HỌC SINH</vt:lpstr>
      <vt:lpstr>CẢM ƠN ĐÃ THEO DÕI!</vt:lpstr>
      <vt:lpstr>PowerPoint Presentation</vt:lpstr>
    </vt:vector>
  </TitlesOfParts>
  <Company>BV NHI DONG 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BUI HAI TRUNG</dc:creator>
  <cp:lastModifiedBy>lian</cp:lastModifiedBy>
  <cp:revision>285</cp:revision>
  <dcterms:created xsi:type="dcterms:W3CDTF">2017-03-05T10:42:52Z</dcterms:created>
  <dcterms:modified xsi:type="dcterms:W3CDTF">2017-09-02T03:13:14Z</dcterms:modified>
</cp:coreProperties>
</file>